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1.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9"/>
  </p:notesMasterIdLst>
  <p:sldIdLst>
    <p:sldId id="257" r:id="rId5"/>
    <p:sldId id="259" r:id="rId6"/>
    <p:sldId id="260" r:id="rId7"/>
    <p:sldId id="280" r:id="rId8"/>
    <p:sldId id="281" r:id="rId9"/>
    <p:sldId id="282" r:id="rId10"/>
    <p:sldId id="283" r:id="rId11"/>
    <p:sldId id="284" r:id="rId12"/>
    <p:sldId id="277" r:id="rId13"/>
    <p:sldId id="285" r:id="rId14"/>
    <p:sldId id="279" r:id="rId15"/>
    <p:sldId id="276" r:id="rId16"/>
    <p:sldId id="263" r:id="rId17"/>
    <p:sldId id="264" r:id="rId18"/>
    <p:sldId id="265" r:id="rId19"/>
    <p:sldId id="266" r:id="rId20"/>
    <p:sldId id="267" r:id="rId21"/>
    <p:sldId id="274" r:id="rId22"/>
    <p:sldId id="287" r:id="rId23"/>
    <p:sldId id="288" r:id="rId24"/>
    <p:sldId id="289" r:id="rId25"/>
    <p:sldId id="290" r:id="rId26"/>
    <p:sldId id="316" r:id="rId27"/>
    <p:sldId id="291" r:id="rId28"/>
    <p:sldId id="292" r:id="rId29"/>
    <p:sldId id="293" r:id="rId30"/>
    <p:sldId id="294" r:id="rId31"/>
    <p:sldId id="295" r:id="rId32"/>
    <p:sldId id="297" r:id="rId33"/>
    <p:sldId id="301" r:id="rId34"/>
    <p:sldId id="302" r:id="rId35"/>
    <p:sldId id="303" r:id="rId36"/>
    <p:sldId id="304" r:id="rId37"/>
    <p:sldId id="31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6925" autoAdjust="0"/>
  </p:normalViewPr>
  <p:slideViewPr>
    <p:cSldViewPr snapToGrid="0" snapToObjects="1">
      <p:cViewPr varScale="1">
        <p:scale>
          <a:sx n="54" d="100"/>
          <a:sy n="54" d="100"/>
        </p:scale>
        <p:origin x="220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1/31/2018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1</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16</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Another important object is the pipeline.</a:t>
            </a:r>
            <a:r>
              <a:rPr lang="en-US" sz="1800" baseline="0" dirty="0" smtClean="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smtClean="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smtClean="0">
                <a:ea typeface="ＭＳ Ｐゴシック" pitchFamily="-109" charset="-128"/>
                <a:cs typeface="ＭＳ Ｐゴシック" pitchFamily="-109" charset="-128"/>
              </a:rPr>
              <a:t>In</a:t>
            </a:r>
            <a:r>
              <a:rPr lang="en-US" baseline="0" dirty="0" smtClean="0">
                <a:ea typeface="ＭＳ Ｐゴシック" pitchFamily="-109" charset="-128"/>
                <a:cs typeface="ＭＳ Ｐゴシック" pitchFamily="-109" charset="-128"/>
              </a:rPr>
              <a:t> </a:t>
            </a:r>
            <a:r>
              <a:rPr lang="en-US" baseline="0" dirty="0" err="1" smtClean="0">
                <a:ea typeface="ＭＳ Ｐゴシック" pitchFamily="-109" charset="-128"/>
                <a:cs typeface="ＭＳ Ｐゴシック" pitchFamily="-109" charset="-128"/>
              </a:rPr>
              <a:t>GenePattern</a:t>
            </a:r>
            <a:r>
              <a:rPr lang="en-US" baseline="0" dirty="0" smtClean="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18</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smtClean="0">
                <a:solidFill>
                  <a:srgbClr val="000000"/>
                </a:solidFill>
                <a:latin typeface="Arial" charset="0"/>
                <a:cs typeface="Arial" charset="0"/>
                <a:sym typeface="Arial" charset="0"/>
              </a:rPr>
              <a:t>This</a:t>
            </a:r>
            <a:r>
              <a:rPr lang="en-US" sz="1800" baseline="0" dirty="0" smtClean="0">
                <a:solidFill>
                  <a:srgbClr val="000000"/>
                </a:solidFill>
                <a:latin typeface="Arial" charset="0"/>
                <a:cs typeface="Arial" charset="0"/>
                <a:sym typeface="Arial" charset="0"/>
              </a:rPr>
              <a:t> slide shows how the parts of </a:t>
            </a:r>
            <a:r>
              <a:rPr lang="en-US" sz="1800" baseline="0" dirty="0" err="1" smtClean="0">
                <a:solidFill>
                  <a:srgbClr val="000000"/>
                </a:solidFill>
                <a:latin typeface="Arial" charset="0"/>
                <a:cs typeface="Arial" charset="0"/>
                <a:sym typeface="Arial" charset="0"/>
              </a:rPr>
              <a:t>GenePattern</a:t>
            </a:r>
            <a:r>
              <a:rPr lang="en-US" sz="1800" baseline="0" dirty="0" smtClean="0">
                <a:solidFill>
                  <a:srgbClr val="000000"/>
                </a:solidFill>
                <a:latin typeface="Arial" charset="0"/>
                <a:cs typeface="Arial" charset="0"/>
                <a:sym typeface="Arial" charset="0"/>
              </a:rPr>
              <a:t> interact with each other and also</a:t>
            </a:r>
          </a:p>
          <a:p>
            <a:pPr>
              <a:spcBef>
                <a:spcPct val="0"/>
              </a:spcBef>
            </a:pPr>
            <a:r>
              <a:rPr lang="en-US" sz="1800" baseline="0" dirty="0" smtClean="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In this section, however, we’re going to dive and get 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of </a:t>
            </a:r>
            <a:r>
              <a:rPr lang="en-US" sz="1400" b="0" i="0" u="none" strike="noStrike" cap="none" dirty="0" err="1">
                <a:solidFill>
                  <a:srgbClr val="000000"/>
                </a:solidFill>
                <a:latin typeface="Arial"/>
                <a:ea typeface="Arial"/>
                <a:cs typeface="Arial"/>
                <a:sym typeface="Arial"/>
              </a:rPr>
              <a:t>GenePattern’s</a:t>
            </a:r>
            <a:r>
              <a:rPr lang="en-US" sz="1400" b="0" i="0" u="none" strike="noStrike" cap="none" dirty="0">
                <a:solidFill>
                  <a:srgbClr val="000000"/>
                </a:solidFill>
                <a:latin typeface="Arial"/>
                <a:ea typeface="Arial"/>
                <a:cs typeface="Arial"/>
                <a:sym typeface="Arial"/>
              </a:rPr>
              <a:t> newest features – the 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err="1">
                <a:solidFill>
                  <a:srgbClr val="000000"/>
                </a:solidFill>
                <a:latin typeface="Arial"/>
                <a:ea typeface="Arial"/>
                <a:cs typeface="Arial"/>
                <a:sym typeface="Arial"/>
              </a:rPr>
              <a:t>computationalists</a:t>
            </a:r>
            <a:r>
              <a:rPr lang="en-US" sz="1400" b="0" i="0" u="none" strike="noStrike" cap="none" dirty="0">
                <a:solidFill>
                  <a:srgbClr val="000000"/>
                </a:solidFill>
                <a:latin typeface="Arial"/>
                <a:ea typeface="Arial"/>
                <a:cs typeface="Arial"/>
                <a:sym typeface="Arial"/>
              </a:rPr>
              <a:t>, however, there is no real equivalent. GenePattern Notebook helps bring these worlds together, so that you can keep your notes and your computational analyses together in an easy-to-understand, narrative format.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research. And it's also not unlike how an academic paper might be structured</a:t>
            </a:r>
            <a:r>
              <a:rPr lang="en-US" sz="1400" b="0" i="0" u="none" strike="noStrike" cap="none" dirty="0" smtClean="0">
                <a:solidFill>
                  <a:srgbClr val="000000"/>
                </a:solidFill>
                <a:latin typeface="Arial"/>
                <a:ea typeface="Arial"/>
                <a:cs typeface="Arial"/>
                <a:sym typeface="Arial"/>
              </a:rPr>
              <a:t>.</a:t>
            </a: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GenePattern Notebook is built on top of a platform called Jupyter</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Who here has heard of Jupyter?</a:t>
            </a:r>
            <a:r>
              <a:rPr lang="en-US" sz="1400" b="0" i="0" u="none" strike="noStrike" cap="none" baseline="0" dirty="0" smtClean="0">
                <a:solidFill>
                  <a:srgbClr val="000000"/>
                </a:solidFill>
                <a:latin typeface="Arial"/>
                <a:ea typeface="Arial"/>
                <a:cs typeface="Arial"/>
                <a:sym typeface="Arial"/>
              </a:rPr>
              <a:t> Who has used Jupyter?</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It's open source software.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the GenePattern Notebook Environment lets you create </a:t>
            </a:r>
            <a:r>
              <a:rPr lang="en-US" sz="1400" b="0" i="0" u="none" strike="noStrike" cap="none" dirty="0" err="1">
                <a:solidFill>
                  <a:srgbClr val="000000"/>
                </a:solidFill>
                <a:latin typeface="Arial"/>
                <a:ea typeface="Arial"/>
                <a:cs typeface="Arial"/>
                <a:sym typeface="Arial"/>
              </a:rPr>
              <a:t>bioinformatic</a:t>
            </a:r>
            <a:r>
              <a:rPr lang="en-US" sz="1400" b="0" i="0" u="none" strike="noStrike" cap="none" dirty="0">
                <a:solidFill>
                  <a:srgbClr val="000000"/>
                </a:solidFill>
                <a:latin typeface="Arial"/>
                <a:ea typeface="Arial"/>
                <a:cs typeface="Arial"/>
                <a:sym typeface="Arial"/>
              </a:rPr>
              <a:t>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3040" y="4110120"/>
            <a:ext cx="5551200" cy="430992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Alright, alright, so enough talk. Let’s dive right in. Sometimes the best way to learn is by doing.</a:t>
            </a:r>
          </a:p>
          <a:p>
            <a:pPr marL="0" marR="0" lvl="0" indent="0" algn="l" rtl="0">
              <a:lnSpc>
                <a:spcPct val="100000"/>
              </a:lnSpc>
              <a:spcBef>
                <a:spcPts val="0"/>
              </a:spcBef>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So with that in mind, we’re going to do a bit of a follow-along exercise. And I’m going to explain things as we go.</a:t>
            </a: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buNone/>
            </a:pPr>
            <a:r>
              <a:rPr lang="en-US" sz="1200" b="0" i="0" u="none" strike="noStrike" cap="none" dirty="0" smtClean="0">
                <a:solidFill>
                  <a:srgbClr val="000000"/>
                </a:solidFill>
                <a:latin typeface="Arial"/>
                <a:ea typeface="Arial"/>
                <a:cs typeface="Arial"/>
                <a:sym typeface="Arial"/>
              </a:rPr>
              <a:t>In this exercise we’re going to reproduce a very simple workflow.</a:t>
            </a:r>
          </a:p>
          <a:p>
            <a:pPr marL="0" marR="0" lvl="0" indent="0" algn="l" rtl="0">
              <a:lnSpc>
                <a:spcPct val="100000"/>
              </a:lnSpc>
              <a:spcBef>
                <a:spcPts val="0"/>
              </a:spcBef>
              <a:buNone/>
            </a:pPr>
            <a:endParaRPr lang="en-US" sz="12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buNone/>
            </a:pPr>
            <a:r>
              <a:rPr lang="en-US" sz="1200" b="0" i="0" u="none" strike="noStrike" cap="none" dirty="0" smtClean="0">
                <a:solidFill>
                  <a:srgbClr val="000000"/>
                </a:solidFill>
                <a:latin typeface="Arial"/>
                <a:ea typeface="Arial"/>
                <a:cs typeface="Arial"/>
                <a:sym typeface="Arial"/>
              </a:rPr>
              <a:t>In this workflow we will start with gene expression data from BRCA cancer samples. We will then perform some basic preprocessing and view a </a:t>
            </a:r>
            <a:r>
              <a:rPr lang="en-US" sz="1200" b="0" i="0" u="none" strike="noStrike" cap="none" dirty="0" err="1" smtClean="0">
                <a:solidFill>
                  <a:srgbClr val="000000"/>
                </a:solidFill>
                <a:latin typeface="Arial"/>
                <a:ea typeface="Arial"/>
                <a:cs typeface="Arial"/>
                <a:sym typeface="Arial"/>
              </a:rPr>
              <a:t>heatmap</a:t>
            </a:r>
            <a:r>
              <a:rPr lang="en-US" sz="1200" b="0" i="0" u="none" strike="noStrike" cap="none" dirty="0" smtClean="0">
                <a:solidFill>
                  <a:srgbClr val="000000"/>
                </a:solidFill>
                <a:latin typeface="Arial"/>
                <a:ea typeface="Arial"/>
                <a:cs typeface="Arial"/>
                <a:sym typeface="Arial"/>
              </a:rPr>
              <a:t> of the expression values from these samples.</a:t>
            </a:r>
          </a:p>
          <a:p>
            <a:pPr marL="0" marR="0" lvl="0" indent="0" algn="l" rtl="0">
              <a:lnSpc>
                <a:spcPct val="100000"/>
              </a:lnSpc>
              <a:spcBef>
                <a:spcPts val="0"/>
              </a:spcBef>
              <a:buNone/>
            </a:pPr>
            <a:endParaRPr lang="en-US" sz="12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buNone/>
            </a:pPr>
            <a:r>
              <a:rPr lang="en-US" sz="1200" b="0" i="0" u="none" strike="noStrike" cap="none" dirty="0" smtClean="0">
                <a:solidFill>
                  <a:srgbClr val="000000"/>
                </a:solidFill>
                <a:latin typeface="Arial"/>
                <a:ea typeface="Arial"/>
                <a:cs typeface="Arial"/>
                <a:sym typeface="Arial"/>
              </a:rPr>
              <a:t>Before we can do that, however, each of you first needs to register for two accounts:</a:t>
            </a:r>
          </a:p>
          <a:p>
            <a:pPr marL="0" marR="0" lvl="0" indent="0" algn="l" rtl="0">
              <a:lnSpc>
                <a:spcPct val="100000"/>
              </a:lnSpc>
              <a:spcBef>
                <a:spcPts val="0"/>
              </a:spcBef>
              <a:buNone/>
            </a:pPr>
            <a:endParaRPr lang="en-US" sz="12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buNone/>
            </a:pPr>
            <a:r>
              <a:rPr lang="en-US" sz="1200" b="0" i="0" u="none" strike="noStrike" cap="none" dirty="0" smtClean="0">
                <a:solidFill>
                  <a:srgbClr val="000000"/>
                </a:solidFill>
                <a:latin typeface="Arial"/>
                <a:ea typeface="Arial"/>
                <a:cs typeface="Arial"/>
                <a:sym typeface="Arial"/>
              </a:rPr>
              <a:t>1)</a:t>
            </a:r>
            <a:r>
              <a:rPr lang="en-US" sz="1200" b="0" i="0" u="none" strike="noStrike" cap="none" baseline="0" dirty="0" smtClean="0">
                <a:solidFill>
                  <a:srgbClr val="000000"/>
                </a:solidFill>
                <a:latin typeface="Arial"/>
                <a:ea typeface="Arial"/>
                <a:cs typeface="Arial"/>
                <a:sym typeface="Arial"/>
              </a:rPr>
              <a:t> First you need to register an account on our Amazon cloud server, where we will be running our GenePattern jobs today</a:t>
            </a:r>
            <a:endParaRPr lang="en-US" sz="1200" b="0" i="0" u="none" strike="noStrike" cap="none" dirty="0" smtClean="0">
              <a:solidFill>
                <a:srgbClr val="000000"/>
              </a:solidFill>
              <a:latin typeface="Arial"/>
              <a:ea typeface="Arial"/>
              <a:cs typeface="Arial"/>
              <a:sym typeface="Arial"/>
            </a:endParaRPr>
          </a:p>
        </p:txBody>
      </p:sp>
      <p:sp>
        <p:nvSpPr>
          <p:cNvPr id="4" name="Slide Number Placeholder 3"/>
          <p:cNvSpPr>
            <a:spLocks noGrp="1"/>
          </p:cNvSpPr>
          <p:nvPr>
            <p:ph type="sldNum" sz="quarter" idx="10"/>
          </p:nvPr>
        </p:nvSpPr>
        <p:spPr/>
        <p:txBody>
          <a:bodyPr/>
          <a:lstStyle/>
          <a:p>
            <a:fld id="{96EF85A4-4FF2-0B40-A029-61F2474169EC}" type="slidenum">
              <a:rPr lang="en-US" smtClean="0"/>
              <a:pPr/>
              <a:t>23</a:t>
            </a:fld>
            <a:endParaRPr lang="en-US"/>
          </a:p>
        </p:txBody>
      </p:sp>
    </p:spTree>
    <p:extLst>
      <p:ext uri="{BB962C8B-B14F-4D97-AF65-F5344CB8AC3E}">
        <p14:creationId xmlns:p14="http://schemas.microsoft.com/office/powerpoint/2010/main" val="685352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731880" y="4389120"/>
            <a:ext cx="5485680" cy="4114080"/>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None/>
            </a:pPr>
            <a:r>
              <a:rPr lang="en-US" sz="1600" b="0" i="0" u="none" strike="noStrike" cap="none" dirty="0" smtClean="0">
                <a:solidFill>
                  <a:srgbClr val="000000"/>
                </a:solidFill>
                <a:latin typeface="Arial"/>
                <a:ea typeface="Arial"/>
                <a:cs typeface="Arial"/>
                <a:sym typeface="Arial"/>
              </a:rPr>
              <a:t>2) Then you need to register an account</a:t>
            </a:r>
            <a:r>
              <a:rPr lang="en-US" sz="1600" b="0" i="0" u="none" strike="noStrike" cap="none" baseline="0" dirty="0" smtClean="0">
                <a:solidFill>
                  <a:srgbClr val="000000"/>
                </a:solidFill>
                <a:latin typeface="Arial"/>
                <a:ea typeface="Arial"/>
                <a:cs typeface="Arial"/>
                <a:sym typeface="Arial"/>
              </a:rPr>
              <a:t> on the Notebook repository - &lt;URL&gt;</a:t>
            </a:r>
            <a:endParaRPr lang="en-US" sz="16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buNone/>
            </a:pPr>
            <a:endParaRPr lang="en-US" sz="16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buNone/>
            </a:pPr>
            <a:r>
              <a:rPr lang="en-US" sz="1600" b="0" i="0" u="none" strike="noStrike" cap="none" dirty="0" smtClean="0">
                <a:solidFill>
                  <a:srgbClr val="000000"/>
                </a:solidFill>
                <a:latin typeface="Arial"/>
                <a:ea typeface="Arial"/>
                <a:cs typeface="Arial"/>
                <a:sym typeface="Arial"/>
              </a:rPr>
              <a:t>After </a:t>
            </a:r>
            <a:r>
              <a:rPr lang="en-US" sz="1600" b="0" i="0" u="none" strike="noStrike" cap="none" dirty="0">
                <a:solidFill>
                  <a:srgbClr val="000000"/>
                </a:solidFill>
                <a:latin typeface="Arial"/>
                <a:ea typeface="Arial"/>
                <a:cs typeface="Arial"/>
                <a:sym typeface="Arial"/>
              </a:rPr>
              <a:t>you </a:t>
            </a:r>
            <a:r>
              <a:rPr lang="en-US" sz="1600" b="0" i="0" u="none" strike="noStrike" cap="none" dirty="0" smtClean="0">
                <a:solidFill>
                  <a:srgbClr val="000000"/>
                </a:solidFill>
                <a:latin typeface="Arial"/>
                <a:ea typeface="Arial"/>
                <a:cs typeface="Arial"/>
                <a:sym typeface="Arial"/>
              </a:rPr>
              <a:t>register on the repository, </a:t>
            </a:r>
            <a:r>
              <a:rPr lang="en-US" sz="1600" b="0" i="0" u="none" strike="noStrike" cap="none" dirty="0">
                <a:solidFill>
                  <a:srgbClr val="000000"/>
                </a:solidFill>
                <a:latin typeface="Arial"/>
                <a:ea typeface="Arial"/>
                <a:cs typeface="Arial"/>
                <a:sym typeface="Arial"/>
              </a:rPr>
              <a:t>it should automatically log </a:t>
            </a:r>
            <a:r>
              <a:rPr lang="en-US" sz="1600" b="0" i="0" u="none" strike="noStrike" cap="none" dirty="0" smtClean="0">
                <a:solidFill>
                  <a:srgbClr val="000000"/>
                </a:solidFill>
                <a:latin typeface="Arial"/>
                <a:ea typeface="Arial"/>
                <a:cs typeface="Arial"/>
                <a:sym typeface="Arial"/>
              </a:rPr>
              <a:t>you</a:t>
            </a:r>
            <a:r>
              <a:rPr lang="en-US" sz="1600" b="0" i="0" u="none" strike="noStrike" cap="none" baseline="0" dirty="0" smtClean="0">
                <a:solidFill>
                  <a:srgbClr val="000000"/>
                </a:solidFill>
                <a:latin typeface="Arial"/>
                <a:ea typeface="Arial"/>
                <a:cs typeface="Arial"/>
                <a:sym typeface="Arial"/>
              </a:rPr>
              <a:t> in</a:t>
            </a:r>
          </a:p>
          <a:p>
            <a:pPr marL="0" marR="0" lvl="0" indent="0" algn="l" rtl="0">
              <a:lnSpc>
                <a:spcPct val="100000"/>
              </a:lnSpc>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600" b="0" i="0" u="none" strike="noStrike" cap="none" dirty="0">
                <a:solidFill>
                  <a:srgbClr val="000000"/>
                </a:solidFill>
                <a:latin typeface="Arial"/>
                <a:ea typeface="Arial"/>
                <a:cs typeface="Arial"/>
                <a:sym typeface="Arial"/>
              </a:rPr>
              <a:t>So if you haven’t already, go to the web address you see up on the screen and register for an account.</a:t>
            </a:r>
          </a:p>
          <a:p>
            <a:pPr marL="0" marR="0" lvl="0" indent="0" algn="l" rtl="0">
              <a:lnSpc>
                <a:spcPct val="100000"/>
              </a:lnSpc>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600" b="1" i="1" u="none" strike="noStrike" cap="none" dirty="0">
                <a:solidFill>
                  <a:srgbClr val="000000"/>
                </a:solidFill>
                <a:latin typeface="Arial"/>
                <a:ea typeface="Arial"/>
                <a:cs typeface="Arial"/>
                <a:sym typeface="Arial"/>
              </a:rPr>
              <a:t>**Give them some time to do this.**</a:t>
            </a:r>
          </a:p>
        </p:txBody>
      </p:sp>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When go to the web address you should have seen a login page that looks something like the one I’m showing up on the screen.</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Welcome to the GenePattern Notebook Repository. This is a free online resource that lets you develop, share and publish computational genomic notebooks. You can use it with your own research, or you can use it to browse through the public notebooks in the repository and use them to reproduce a variety of popular methods.</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a:t>
            </a:r>
            <a:r>
              <a:rPr lang="en-US" sz="1500" b="0" i="0" u="none" strike="noStrike" cap="none" dirty="0" smtClean="0">
                <a:solidFill>
                  <a:srgbClr val="000000"/>
                </a:solidFill>
                <a:latin typeface="Arial"/>
                <a:ea typeface="Arial"/>
                <a:cs typeface="Arial"/>
                <a:sym typeface="Arial"/>
              </a:rPr>
              <a:t>”&lt;</a:t>
            </a:r>
            <a:r>
              <a:rPr lang="en-US" sz="1500" b="0" i="1" u="none" strike="noStrike" cap="none" dirty="0" smtClean="0">
                <a:solidFill>
                  <a:srgbClr val="000000"/>
                </a:solidFill>
                <a:latin typeface="Arial"/>
                <a:ea typeface="Arial"/>
                <a:cs typeface="Arial"/>
                <a:sym typeface="Arial"/>
              </a:rPr>
              <a:t>click for animation&gt; </a:t>
            </a:r>
            <a:r>
              <a:rPr lang="en-US" sz="1500" b="0" i="0" u="none" strike="noStrike" cap="none" dirty="0">
                <a:solidFill>
                  <a:srgbClr val="000000"/>
                </a:solidFill>
                <a:latin typeface="Arial"/>
                <a:ea typeface="Arial"/>
                <a:cs typeface="Arial"/>
                <a:sym typeface="Arial"/>
              </a:rPr>
              <a:t>button in the </a:t>
            </a:r>
            <a:r>
              <a:rPr lang="en-US" sz="1500" b="0" i="0" u="none" strike="noStrike" cap="none" dirty="0" err="1">
                <a:solidFill>
                  <a:srgbClr val="000000"/>
                </a:solidFill>
                <a:latin typeface="Arial"/>
                <a:ea typeface="Arial"/>
                <a:cs typeface="Arial"/>
                <a:sym typeface="Arial"/>
              </a:rPr>
              <a:t>righthand</a:t>
            </a:r>
            <a:r>
              <a:rPr lang="en-US" sz="1500" b="0" i="0" u="none" strike="noStrike" cap="none" dirty="0">
                <a:solidFill>
                  <a:srgbClr val="000000"/>
                </a:solidFill>
                <a:latin typeface="Arial"/>
                <a:ea typeface="Arial"/>
                <a:cs typeface="Arial"/>
                <a:sym typeface="Arial"/>
              </a:rPr>
              <a:t> box, and the login form on the left.</a:t>
            </a: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3</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Public Notebooks tab.</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Public Notebooks tab and look through the list. You will notice that if you hover your mouse over the name of each notebook in the list, it will display a short description. </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These notebooks cover a variety of topics, from how to use the GenePattern Notebook environment itself, to common biological or machine learning tasks, such as differential expression analysis, clustering, classification and prediction.</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However, we’re going to start with something very basic. So go ahead and locate the 2017-</a:t>
            </a:r>
            <a:r>
              <a:rPr lang="en-US" sz="1400" b="0" i="0" u="none" strike="noStrike" cap="none" dirty="0" smtClean="0">
                <a:solidFill>
                  <a:srgbClr val="000000"/>
                </a:solidFill>
                <a:latin typeface="Arial"/>
                <a:ea typeface="Arial"/>
                <a:cs typeface="Arial"/>
                <a:sym typeface="Arial"/>
              </a:rPr>
              <a:t>12-15_01 </a:t>
            </a:r>
            <a:r>
              <a:rPr lang="en-US" sz="1400" b="0" i="0" u="none" strike="noStrike" cap="none" dirty="0">
                <a:solidFill>
                  <a:srgbClr val="000000"/>
                </a:solidFill>
                <a:latin typeface="Arial"/>
                <a:ea typeface="Arial"/>
                <a:cs typeface="Arial"/>
                <a:sym typeface="Arial"/>
              </a:rPr>
              <a:t>CCMI GenePattern Notebook notebook in the list and then click it.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Has everyone caught up to this point? </a:t>
            </a:r>
            <a:r>
              <a:rPr lang="en-US" sz="2200" b="1" i="1" u="none" strike="noStrike" cap="none">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Okay, then I’m going to go ahead and explain what you’re seeing in this notebook.</a:t>
            </a: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a:solidFill>
                  <a:srgbClr val="000000"/>
                </a:solidFill>
                <a:latin typeface="Arial"/>
                <a:ea typeface="Arial"/>
                <a:cs typeface="Arial"/>
                <a:sym typeface="Arial"/>
              </a:rPr>
              <a:t>Finally, no discussion of notebook functionality would be complete without mentioning the ability to save, or revert to a saved checkpoint.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This works just like saving and </a:t>
            </a:r>
            <a:r>
              <a:rPr lang="en-US" sz="1600" b="0" i="0" u="none" strike="noStrike" cap="none" dirty="0" err="1">
                <a:solidFill>
                  <a:srgbClr val="000000"/>
                </a:solidFill>
                <a:latin typeface="Arial"/>
                <a:ea typeface="Arial"/>
                <a:cs typeface="Arial"/>
                <a:sym typeface="Arial"/>
              </a:rPr>
              <a:t>checkpointing</a:t>
            </a:r>
            <a:r>
              <a:rPr lang="en-US" sz="1600" b="0" i="0" u="none" strike="noStrike" cap="none" dirty="0">
                <a:solidFill>
                  <a:srgbClr val="000000"/>
                </a:solidFill>
                <a:latin typeface="Arial"/>
                <a:ea typeface="Arial"/>
                <a:cs typeface="Arial"/>
                <a:sym typeface="Arial"/>
              </a:rPr>
              <a:t> in Microsoft Word or similar word processor. Both features are available in the File menu at the top of a notebook.</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1" i="1" u="none" strike="noStrike" cap="none" dirty="0">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key features provided by the </a:t>
            </a:r>
            <a:r>
              <a:rPr lang="en-US" sz="1400" b="0" i="0" u="sng" strike="noStrike" cap="none" dirty="0">
                <a:solidFill>
                  <a:srgbClr val="000000"/>
                </a:solidFill>
                <a:latin typeface="Arial"/>
                <a:ea typeface="Arial"/>
                <a:cs typeface="Arial"/>
                <a:sym typeface="Arial"/>
              </a:rPr>
              <a:t>GenePattern Notebook </a:t>
            </a:r>
            <a:r>
              <a:rPr lang="en-US" sz="1400" b="0" i="0" u="none" strike="noStrike" cap="none" dirty="0">
                <a:solidFill>
                  <a:srgbClr val="000000"/>
                </a:solidFill>
                <a:latin typeface="Arial"/>
                <a:ea typeface="Arial"/>
                <a:cs typeface="Arial"/>
                <a:sym typeface="Arial"/>
              </a:rPr>
              <a:t>environment are GenePattern cells. These cells are rendered as interactive widgets that provide the functionality of GenePattern inside the notebook environment.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There</a:t>
            </a:r>
            <a:r>
              <a:rPr lang="en-US" sz="1400" b="0" i="0" u="none" strike="noStrike" cap="none" baseline="0" dirty="0" smtClean="0">
                <a:solidFill>
                  <a:srgbClr val="000000"/>
                </a:solidFill>
                <a:latin typeface="Arial"/>
                <a:ea typeface="Arial"/>
                <a:cs typeface="Arial"/>
                <a:sym typeface="Arial"/>
              </a:rPr>
              <a:t> are a few different kinds of GenePattern cells</a:t>
            </a:r>
            <a:r>
              <a:rPr lang="en-US" sz="1400" b="0" i="0" u="none" strike="noStrike" cap="none" dirty="0" smtClean="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 first, and perhaps least interesting, of these types are authentication cells.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These cells allow a researcher to authenticate with a GenePattern server.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Doing this allows data sent to the server to be kept private, or even shared with other users.</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the first GenePattern cell you see in the notebook is one of these authentication cells.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1" u="none" strike="noStrike" cap="none" dirty="0" smtClean="0">
                <a:solidFill>
                  <a:srgbClr val="000000"/>
                </a:solidFill>
                <a:latin typeface="Arial"/>
                <a:ea typeface="Arial"/>
                <a:cs typeface="Arial"/>
                <a:sym typeface="Arial"/>
              </a:rPr>
              <a:t>NOTE TO BOBBIE</a:t>
            </a:r>
            <a:r>
              <a:rPr lang="en-US" sz="1400" b="1" i="1" u="none" strike="noStrike" cap="none" baseline="0" dirty="0" smtClean="0">
                <a:solidFill>
                  <a:srgbClr val="000000"/>
                </a:solidFill>
                <a:latin typeface="Arial"/>
                <a:ea typeface="Arial"/>
                <a:cs typeface="Arial"/>
                <a:sym typeface="Arial"/>
              </a:rPr>
              <a:t> instruct how to log in to </a:t>
            </a:r>
            <a:r>
              <a:rPr lang="en-US" sz="1400" b="1" i="1" u="none" strike="noStrike" cap="none" baseline="0" dirty="0" err="1" smtClean="0">
                <a:solidFill>
                  <a:srgbClr val="000000"/>
                </a:solidFill>
                <a:latin typeface="Arial"/>
                <a:ea typeface="Arial"/>
                <a:cs typeface="Arial"/>
                <a:sym typeface="Arial"/>
              </a:rPr>
              <a:t>gp</a:t>
            </a:r>
            <a:r>
              <a:rPr lang="en-US" sz="1400" b="1" i="1" u="none" strike="noStrike" cap="none" baseline="0" dirty="0" smtClean="0">
                <a:solidFill>
                  <a:srgbClr val="000000"/>
                </a:solidFill>
                <a:latin typeface="Arial"/>
                <a:ea typeface="Arial"/>
                <a:cs typeface="Arial"/>
                <a:sym typeface="Arial"/>
              </a:rPr>
              <a:t>-beta-</a:t>
            </a:r>
            <a:r>
              <a:rPr lang="en-US" sz="1400" b="1" i="1" u="none" strike="noStrike" cap="none" baseline="0" dirty="0" err="1" smtClean="0">
                <a:solidFill>
                  <a:srgbClr val="000000"/>
                </a:solidFill>
                <a:latin typeface="Arial"/>
                <a:ea typeface="Arial"/>
                <a:cs typeface="Arial"/>
                <a:sym typeface="Arial"/>
              </a:rPr>
              <a:t>ami</a:t>
            </a:r>
            <a:r>
              <a:rPr lang="en-US" sz="1400" b="1" i="1" u="none" strike="noStrike" cap="none" baseline="0" dirty="0" smtClean="0">
                <a:solidFill>
                  <a:srgbClr val="000000"/>
                </a:solidFill>
                <a:latin typeface="Arial"/>
                <a:ea typeface="Arial"/>
                <a:cs typeface="Arial"/>
                <a:sym typeface="Arial"/>
              </a:rPr>
              <a:t> – which should already be filled in as the chosen server</a:t>
            </a:r>
            <a:r>
              <a:rPr lang="en-US" sz="1400" b="1" i="1" u="none" strike="noStrike" cap="none" dirty="0" smtClean="0">
                <a:solidFill>
                  <a:srgbClr val="000000"/>
                </a:solidFill>
                <a:latin typeface="Arial"/>
                <a:ea typeface="Arial"/>
                <a:cs typeface="Arial"/>
                <a:sym typeface="Arial"/>
              </a:rPr>
              <a:t>.</a:t>
            </a:r>
            <a:endParaRPr lang="en-US" sz="1400" b="1" i="1"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(from one notebook you can log into</a:t>
            </a:r>
            <a:r>
              <a:rPr lang="en-US" sz="1400" b="0" i="0" u="none" strike="noStrike" cap="none" baseline="0" dirty="0" smtClean="0">
                <a:solidFill>
                  <a:srgbClr val="000000"/>
                </a:solidFill>
                <a:latin typeface="Arial"/>
                <a:ea typeface="Arial"/>
                <a:cs typeface="Arial"/>
                <a:sym typeface="Arial"/>
              </a:rPr>
              <a:t> any number of servers</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1" i="1" u="none" strike="noStrike" cap="none" dirty="0">
                <a:solidFill>
                  <a:srgbClr val="000000"/>
                </a:solidFill>
                <a:latin typeface="Arial"/>
                <a:ea typeface="Arial"/>
                <a:cs typeface="Arial"/>
                <a:sym typeface="Arial"/>
              </a:rPr>
              <a:t>**Give people a moment to login.**</a:t>
            </a:r>
          </a:p>
          <a:p>
            <a:pPr marL="1143000" marR="0" lvl="0" indent="-228600" algn="l" rtl="0">
              <a:spcBef>
                <a:spcPts val="0"/>
              </a:spcBef>
              <a:buClr>
                <a:srgbClr val="000000"/>
              </a:buClr>
              <a:buSzPts val="630"/>
              <a:buFont typeface="Noto Sans Symbols"/>
              <a:buChar char="●"/>
            </a:pPr>
            <a:endParaRPr lang="en-US" sz="1400" b="0" i="0" u="none" strike="noStrike" cap="none" dirty="0">
              <a:solidFill>
                <a:srgbClr val="000000"/>
              </a:solidFill>
              <a:latin typeface="Arial"/>
              <a:ea typeface="Arial"/>
              <a:cs typeface="Arial"/>
              <a:sym typeface="Arial"/>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These allow a researcher to upload data or set other parameters.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example, the first one of these you see - </a:t>
            </a:r>
            <a:r>
              <a:rPr lang="en-US" sz="1200" b="0" i="1" u="none" strike="noStrike" cap="none" dirty="0" err="1">
                <a:solidFill>
                  <a:srgbClr val="000000"/>
                </a:solidFill>
                <a:latin typeface="Arial"/>
                <a:ea typeface="Arial"/>
                <a:cs typeface="Arial"/>
                <a:sym typeface="Arial"/>
              </a:rPr>
              <a:t>PreprocessDataset</a:t>
            </a:r>
            <a:r>
              <a:rPr lang="en-US" sz="1200" b="0" i="0" u="none" strike="noStrike" cap="none" dirty="0">
                <a:solidFill>
                  <a:srgbClr val="000000"/>
                </a:solidFill>
                <a:latin typeface="Arial"/>
                <a:ea typeface="Arial"/>
                <a:cs typeface="Arial"/>
                <a:sym typeface="Arial"/>
              </a:rPr>
              <a:t> -is for an analysis module that preprocesses data, cleaning it up for further analysis. For example, it can remove saturation effects, reduce noise or other random fluctuations, filter out genes that don’t significantly differ, etc.</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the purposes of this exercise, the form has already been filled out, but we want to go ahead and change one setting – the minimum fold change.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All you need to do is set the min fold change parameter to the correct value, then click the Run button to launch the analysis. So I want all of you to go ahead and do that </a:t>
            </a:r>
            <a:r>
              <a:rPr lang="en-US" sz="1200" b="0" i="0" u="none" strike="noStrike" cap="none" dirty="0" smtClean="0">
                <a:solidFill>
                  <a:srgbClr val="000000"/>
                </a:solidFill>
                <a:latin typeface="Arial"/>
                <a:ea typeface="Arial"/>
                <a:cs typeface="Arial"/>
                <a:sym typeface="Arial"/>
              </a:rPr>
              <a:t>with me now</a:t>
            </a:r>
            <a:r>
              <a:rPr lang="en-US" sz="1200" b="0" i="0" u="none" strike="noStrike" cap="none" dirty="0">
                <a:solidFill>
                  <a:srgbClr val="000000"/>
                </a:solidFill>
                <a:latin typeface="Arial"/>
                <a:ea typeface="Arial"/>
                <a:cs typeface="Arial"/>
                <a:sym typeface="Arial"/>
              </a:rPr>
              <a:t>.</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1" i="1" u="none" strike="noStrike" cap="none" dirty="0">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A</a:t>
            </a:r>
            <a:r>
              <a:rPr lang="en-US" sz="1400" b="0" i="0" u="none" strike="noStrike" cap="none" baseline="0" dirty="0" smtClean="0">
                <a:solidFill>
                  <a:srgbClr val="000000"/>
                </a:solidFill>
                <a:latin typeface="Arial"/>
                <a:ea typeface="Arial"/>
                <a:cs typeface="Arial"/>
                <a:sym typeface="Arial"/>
              </a:rPr>
              <a:t> third </a:t>
            </a:r>
            <a:r>
              <a:rPr lang="en-US" sz="1400" b="0" i="0" u="none" strike="noStrike" cap="none" dirty="0" smtClean="0">
                <a:solidFill>
                  <a:srgbClr val="000000"/>
                </a:solidFill>
                <a:latin typeface="Arial"/>
                <a:ea typeface="Arial"/>
                <a:cs typeface="Arial"/>
                <a:sym typeface="Arial"/>
              </a:rPr>
              <a:t>type </a:t>
            </a:r>
            <a:r>
              <a:rPr lang="en-US" sz="1400" b="0" i="0" u="none" strike="noStrike" cap="none" dirty="0">
                <a:solidFill>
                  <a:srgbClr val="000000"/>
                </a:solidFill>
                <a:latin typeface="Arial"/>
                <a:ea typeface="Arial"/>
                <a:cs typeface="Arial"/>
                <a:sym typeface="Arial"/>
              </a:rPr>
              <a:t>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you’ve been following along, you’ve already clicked the </a:t>
            </a:r>
            <a:r>
              <a:rPr lang="en-US" sz="1400" b="0" i="1" u="none" strike="noStrike" cap="none" dirty="0">
                <a:solidFill>
                  <a:srgbClr val="000000"/>
                </a:solidFill>
                <a:latin typeface="Arial"/>
                <a:ea typeface="Arial"/>
                <a:cs typeface="Arial"/>
                <a:sym typeface="Arial"/>
              </a:rPr>
              <a:t>Run</a:t>
            </a:r>
            <a:r>
              <a:rPr lang="en-US" sz="1400" b="0" i="0" u="none" strike="noStrike" cap="none" dirty="0">
                <a:solidFill>
                  <a:srgbClr val="000000"/>
                </a:solidFill>
                <a:latin typeface="Arial"/>
                <a:ea typeface="Arial"/>
                <a:cs typeface="Arial"/>
                <a:sym typeface="Arial"/>
              </a:rPr>
              <a:t> button for the </a:t>
            </a:r>
            <a:r>
              <a:rPr lang="en-US" sz="1400" b="0" i="0" u="none" strike="noStrike" cap="none" dirty="0" err="1">
                <a:solidFill>
                  <a:srgbClr val="000000"/>
                </a:solidFill>
                <a:latin typeface="Arial"/>
                <a:ea typeface="Arial"/>
                <a:cs typeface="Arial"/>
                <a:sym typeface="Arial"/>
              </a:rPr>
              <a:t>PreprocessDataset</a:t>
            </a:r>
            <a:r>
              <a:rPr lang="en-US" sz="1400" b="0" i="0" u="none" strike="noStrike" cap="none" dirty="0">
                <a:solidFill>
                  <a:srgbClr val="000000"/>
                </a:solidFill>
                <a:latin typeface="Arial"/>
                <a:ea typeface="Arial"/>
                <a:cs typeface="Arial"/>
                <a:sym typeface="Arial"/>
              </a:rPr>
              <a:t> analysis. And when you clicked that button it should have created one of these cells below the initial analysis cell.</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 look on the </a:t>
            </a:r>
            <a:r>
              <a:rPr lang="en-US" sz="1400" b="0" i="0" u="none" strike="noStrike" cap="none" dirty="0" smtClean="0">
                <a:solidFill>
                  <a:srgbClr val="000000"/>
                </a:solidFill>
                <a:latin typeface="Arial"/>
                <a:ea typeface="Arial"/>
                <a:cs typeface="Arial"/>
                <a:sym typeface="Arial"/>
              </a:rPr>
              <a:t>right-hand </a:t>
            </a:r>
            <a:r>
              <a:rPr lang="en-US" sz="1400" b="0" i="0" u="none" strike="noStrike" cap="none" dirty="0">
                <a:solidFill>
                  <a:srgbClr val="000000"/>
                </a:solidFill>
                <a:latin typeface="Arial"/>
                <a:ea typeface="Arial"/>
                <a:cs typeface="Arial"/>
                <a:sym typeface="Arial"/>
              </a:rPr>
              <a:t>side of the job cell, you should see your job’s current status. Output files or visualizations will appear once the job reaches the Completed state.</a:t>
            </a:r>
          </a:p>
          <a:p>
            <a:pPr marL="91440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a:solidFill>
                  <a:srgbClr val="000000"/>
                </a:solidFill>
                <a:latin typeface="Arial"/>
                <a:ea typeface="Arial"/>
                <a:cs typeface="Arial"/>
                <a:sym typeface="Arial"/>
              </a:rPr>
              <a:t>And now for my final slide of this section of the workshop: </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I want to note that the GenePattern Notebook environment can be ran in a variety of different ways.</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The first way you’ve already seen—using the GenePattern Notebook Repository. This method allows you to open a notebook in your browser and run it, no installation required.</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For those of you who prefer to run notebooks locally, may do so as well. GenePattern Notebook can be installed as an extension for Jupyter, through either the pip or </a:t>
            </a:r>
            <a:r>
              <a:rPr lang="en-US" sz="1600" b="0" i="0" u="none" strike="noStrike" cap="none" dirty="0" err="1">
                <a:solidFill>
                  <a:srgbClr val="000000"/>
                </a:solidFill>
                <a:latin typeface="Arial"/>
                <a:ea typeface="Arial"/>
                <a:cs typeface="Arial"/>
                <a:sym typeface="Arial"/>
              </a:rPr>
              <a:t>conda</a:t>
            </a:r>
            <a:r>
              <a:rPr lang="en-US" sz="1600" b="0" i="0" u="none" strike="noStrike" cap="none" dirty="0">
                <a:solidFill>
                  <a:srgbClr val="000000"/>
                </a:solidFill>
                <a:latin typeface="Arial"/>
                <a:ea typeface="Arial"/>
                <a:cs typeface="Arial"/>
                <a:sym typeface="Arial"/>
              </a:rPr>
              <a:t> package repositories.</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Finally, we’ve made a Docker image of GenePattern Notebook available. It’s already configured and ready to go. And publicly available on </a:t>
            </a:r>
            <a:r>
              <a:rPr lang="en-US" sz="1600" b="0" i="0" u="none" strike="noStrike" cap="none" dirty="0" err="1">
                <a:solidFill>
                  <a:srgbClr val="000000"/>
                </a:solidFill>
                <a:latin typeface="Arial"/>
                <a:ea typeface="Arial"/>
                <a:cs typeface="Arial"/>
                <a:sym typeface="Arial"/>
              </a:rPr>
              <a:t>DockerHub</a:t>
            </a:r>
            <a:r>
              <a:rPr lang="en-US" sz="1600" b="0" i="0" u="none" strike="noStrike" cap="none" dirty="0">
                <a:solidFill>
                  <a:srgbClr val="000000"/>
                </a:solidFill>
                <a:latin typeface="Arial"/>
                <a:ea typeface="Arial"/>
                <a:cs typeface="Arial"/>
                <a:sym typeface="Arial"/>
              </a:rPr>
              <a:t>..</a:t>
            </a:r>
          </a:p>
          <a:p>
            <a:pPr marL="0" marR="0" lvl="0" indent="0" algn="l" rtl="0">
              <a:spcBef>
                <a:spcPts val="0"/>
              </a:spcBef>
              <a:buNone/>
            </a:pPr>
            <a:endParaRPr lang="en-US" sz="16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a:t>
            </a:r>
            <a:r>
              <a:rPr lang="en-US" sz="1600" b="1" i="1" u="none" strike="noStrike" cap="none" dirty="0" smtClean="0">
                <a:solidFill>
                  <a:srgbClr val="000000"/>
                </a:solidFill>
                <a:latin typeface="Arial"/>
                <a:ea typeface="Arial"/>
                <a:cs typeface="Arial"/>
                <a:sym typeface="Arial"/>
              </a:rPr>
              <a:t>Any</a:t>
            </a:r>
            <a:r>
              <a:rPr lang="en-US" sz="1600" b="1" i="1" u="none" strike="noStrike" cap="none" baseline="0" dirty="0" smtClean="0">
                <a:solidFill>
                  <a:srgbClr val="000000"/>
                </a:solidFill>
                <a:latin typeface="Arial"/>
                <a:ea typeface="Arial"/>
                <a:cs typeface="Arial"/>
                <a:sym typeface="Arial"/>
              </a:rPr>
              <a:t> questions? Before moving on to </a:t>
            </a:r>
            <a:r>
              <a:rPr lang="en-US" sz="1600" b="1" i="1" u="none" strike="noStrike" cap="none" baseline="0" dirty="0" err="1" smtClean="0">
                <a:solidFill>
                  <a:srgbClr val="000000"/>
                </a:solidFill>
                <a:latin typeface="Arial"/>
                <a:ea typeface="Arial"/>
                <a:cs typeface="Arial"/>
                <a:sym typeface="Arial"/>
              </a:rPr>
              <a:t>dataprep</a:t>
            </a:r>
            <a:endParaRPr lang="en-US" sz="1600" b="0" i="0" u="none" strike="noStrike" cap="none" dirty="0">
              <a:solidFill>
                <a:srgbClr val="000000"/>
              </a:solidFill>
              <a:latin typeface="Arial"/>
              <a:ea typeface="Arial"/>
              <a:cs typeface="Arial"/>
              <a:sym typeface="Arial"/>
            </a:endParaRPr>
          </a:p>
        </p:txBody>
      </p:sp>
      <p:sp>
        <p:nvSpPr>
          <p:cNvPr id="500" name="Shape 5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Conceptual – not specific to GenePattern.</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341072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9</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GenePattern is our solution</a:t>
            </a:r>
            <a:r>
              <a:rPr lang="en-US" sz="1200" baseline="0" dirty="0" smtClean="0">
                <a:ea typeface="ＭＳ Ｐゴシック" pitchFamily="-109" charset="-128"/>
                <a:cs typeface="ＭＳ Ｐゴシック" pitchFamily="-109" charset="-128"/>
              </a:rPr>
              <a:t> which has these solution features:</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dirty="0" smtClean="0">
              <a:ea typeface="ＭＳ Ｐゴシック" pitchFamily="-109" charset="-128"/>
              <a:cs typeface="ＭＳ Ｐゴシック" pitchFamily="-109" charset="-128"/>
            </a:endParaRPr>
          </a:p>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GenePattern is available on several public servers, providing accessibility with only a Web browser as a requirement.</a:t>
            </a:r>
          </a:p>
          <a:p>
            <a:r>
              <a:rPr lang="en-US" dirty="0" smtClean="0"/>
              <a:t>Can</a:t>
            </a:r>
            <a:r>
              <a:rPr lang="en-US" baseline="0" dirty="0" smtClean="0"/>
              <a:t> also download</a:t>
            </a:r>
            <a:endParaRPr lang="en-US" dirty="0" smtClean="0"/>
          </a:p>
        </p:txBody>
      </p:sp>
      <p:sp>
        <p:nvSpPr>
          <p:cNvPr id="4" name="Slide Number Placeholder 3"/>
          <p:cNvSpPr>
            <a:spLocks noGrp="1"/>
          </p:cNvSpPr>
          <p:nvPr>
            <p:ph type="sldNum" sz="quarter" idx="10"/>
          </p:nvPr>
        </p:nvSpPr>
        <p:spPr/>
        <p:txBody>
          <a:bodyPr/>
          <a:lstStyle/>
          <a:p>
            <a:fld id="{05E06863-E915-E842-99C6-5B855FBF49E7}" type="slidenum">
              <a:rPr lang="en-US" smtClean="0"/>
              <a:t>10</a:t>
            </a:fld>
            <a:endParaRPr lang="en-US"/>
          </a:p>
        </p:txBody>
      </p:sp>
    </p:spTree>
    <p:extLst>
      <p:ext uri="{BB962C8B-B14F-4D97-AF65-F5344CB8AC3E}">
        <p14:creationId xmlns:p14="http://schemas.microsoft.com/office/powerpoint/2010/main" val="411571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11</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with the current release being in March and the next release in June.</a:t>
            </a:r>
          </a:p>
          <a:p>
            <a:pPr>
              <a:spcBef>
                <a:spcPct val="0"/>
              </a:spcBef>
              <a:buFontTx/>
              <a:buChar char="•"/>
            </a:pPr>
            <a:r>
              <a:rPr lang="en-US" baseline="0" dirty="0" smtClean="0">
                <a:ea typeface="ＭＳ Ｐゴシック" charset="-128"/>
                <a:cs typeface="ＭＳ Ｐゴシック" charset="-128"/>
              </a:rPr>
              <a:t>There are 40,000 users, both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hosted server runs around 4000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has had contributions that have widened the scope of available analyses</a:t>
            </a:r>
            <a:endParaRPr lang="en-US" dirty="0" smtClean="0">
              <a:ea typeface="ＭＳ Ｐゴシック" charset="-128"/>
              <a:cs typeface="ＭＳ Ｐゴシック" charset="-128"/>
            </a:endParaRPr>
          </a:p>
          <a:p>
            <a:pPr>
              <a:spcBef>
                <a:spcPct val="0"/>
              </a:spcBef>
              <a:buFontTx/>
              <a:buChar char="•"/>
            </a:pPr>
            <a:r>
              <a:rPr lang="en-US" dirty="0" smtClean="0">
                <a:ea typeface="ＭＳ Ｐゴシック" charset="-128"/>
                <a:cs typeface="ＭＳ Ｐゴシック" charset="-128"/>
              </a:rPr>
              <a:t>Having come to this point, what are the current needs for the integrative genomics</a:t>
            </a:r>
            <a:r>
              <a:rPr lang="en-US" baseline="0" dirty="0" smtClean="0">
                <a:ea typeface="ＭＳ Ｐゴシック" charset="-128"/>
                <a:cs typeface="ＭＳ Ｐゴシック" charset="-128"/>
              </a:rPr>
              <a:t> community in general and the cancer research community in specific?</a:t>
            </a:r>
            <a:endParaRPr lang="en-US" dirty="0">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13</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14</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15</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4"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5"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6"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7"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8"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9"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10"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1"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cxnSp>
        <p:nvCxnSpPr>
          <p:cNvPr id="14" name="Straight Connector 13"/>
          <p:cNvCxnSpPr>
            <a:cxnSpLocks noChangeShapeType="1"/>
          </p:cNvCxnSpPr>
          <p:nvPr userDrawn="1"/>
        </p:nvCxnSpPr>
        <p:spPr bwMode="auto">
          <a:xfrm flipV="1">
            <a:off x="304800" y="758825"/>
            <a:ext cx="87566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p:spPr>
      </p:cxnSp>
      <p:sp>
        <p:nvSpPr>
          <p:cNvPr id="16" name="Rectangle 2"/>
          <p:cNvSpPr>
            <a:spLocks noGrp="1" noChangeArrowheads="1"/>
          </p:cNvSpPr>
          <p:nvPr>
            <p:ph type="title"/>
          </p:nvPr>
        </p:nvSpPr>
        <p:spPr bwMode="auto">
          <a:xfrm>
            <a:off x="314325" y="106362"/>
            <a:ext cx="8229600" cy="655638"/>
          </a:xfrm>
          <a:prstGeom prst="rect">
            <a:avLst/>
          </a:prstGeom>
          <a:noFill/>
          <a:ln w="9525">
            <a:noFill/>
            <a:miter lim="800000"/>
            <a:headEnd/>
            <a:tailEnd/>
          </a:ln>
        </p:spPr>
        <p:txBody>
          <a:bodyPr/>
          <a:lstStyle>
            <a:lvl1pPr algn="l">
              <a:defRPr sz="3600" b="1"/>
            </a:lvl1pPr>
          </a:lstStyle>
          <a:p>
            <a:pPr lvl="0"/>
            <a:r>
              <a:rPr lang="en-US" dirty="0"/>
              <a:t>Click to edit Master title style</a:t>
            </a:r>
          </a:p>
        </p:txBody>
      </p:sp>
    </p:spTree>
    <p:extLst>
      <p:ext uri="{BB962C8B-B14F-4D97-AF65-F5344CB8AC3E}">
        <p14:creationId xmlns:p14="http://schemas.microsoft.com/office/powerpoint/2010/main" val="378345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1/31/2018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1/31/2018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1/31/2018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1/31/2018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64"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Avenir Heavy"/>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Avenir Heavy"/>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Avenir Heavy"/>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Avenir Heavy"/>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gp-dev-ami.genepattern.org" TargetMode="External"/><Relationship Id="rId7"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hyperlink" Target="http://www.genepattern.org" TargetMode="External"/><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about:blank" TargetMode="Externa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about:blank" TargetMode="Externa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7.jp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70.jpg"/><Relationship Id="rId4" Type="http://schemas.openxmlformats.org/officeDocument/2006/relationships/image" Target="../media/image69.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887917"/>
            <a:ext cx="7772400" cy="1372680"/>
          </a:xfrm>
        </p:spPr>
        <p:txBody>
          <a:bodyPr>
            <a:normAutofit/>
          </a:bodyPr>
          <a:lstStyle/>
          <a:p>
            <a:r>
              <a:rPr lang="en-US" sz="3200" b="1" dirty="0" smtClean="0">
                <a:ea typeface="ＭＳ Ｐゴシック" pitchFamily="-109" charset="-128"/>
              </a:rPr>
              <a:t>February 5, 2018</a:t>
            </a:r>
            <a:br>
              <a:rPr lang="en-US" sz="3200" b="1" dirty="0" smtClean="0">
                <a:ea typeface="ＭＳ Ｐゴシック" pitchFamily="-109" charset="-128"/>
              </a:rPr>
            </a:br>
            <a:r>
              <a:rPr lang="en-US" sz="2400" b="1" dirty="0" smtClean="0">
                <a:solidFill>
                  <a:prstClr val="black"/>
                </a:solidFill>
                <a:ea typeface="ＭＳ Ｐゴシック" pitchFamily="-109" charset="-128"/>
              </a:rPr>
              <a:t>Barbara A Hill</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0085" y="5423218"/>
            <a:ext cx="1929534" cy="12754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r>
              <a:rPr lang="en-US" sz="2800" dirty="0" smtClean="0"/>
              <a:t>Public server at Broad Institute </a:t>
            </a:r>
            <a:r>
              <a:rPr lang="en-US" sz="1800" dirty="0" smtClean="0"/>
              <a:t>(</a:t>
            </a:r>
            <a:r>
              <a:rPr lang="en-US" sz="1800" dirty="0" err="1" smtClean="0">
                <a:solidFill>
                  <a:srgbClr val="000090"/>
                </a:solidFill>
              </a:rPr>
              <a:t>genepattern.broadinstitute.org</a:t>
            </a:r>
            <a:r>
              <a:rPr lang="en-US" sz="1800" dirty="0" smtClean="0"/>
              <a:t>)</a:t>
            </a:r>
            <a:endParaRPr lang="en-US" sz="2800" dirty="0" smtClean="0"/>
          </a:p>
          <a:p>
            <a:pPr marL="0" indent="0">
              <a:buNone/>
            </a:pPr>
            <a:endParaRPr lang="en-US" sz="1400" dirty="0" smtClean="0"/>
          </a:p>
          <a:p>
            <a:r>
              <a:rPr lang="en-US" sz="2800" dirty="0" smtClean="0"/>
              <a:t>Public server running on Amazon </a:t>
            </a:r>
            <a:r>
              <a:rPr lang="en-US" sz="2800" dirty="0"/>
              <a:t>Web Services (beta) </a:t>
            </a:r>
            <a:r>
              <a:rPr lang="en-US" sz="1800" dirty="0"/>
              <a:t>(</a:t>
            </a:r>
            <a:r>
              <a:rPr lang="en-US" sz="1800" dirty="0" smtClean="0">
                <a:hlinkClick r:id="rId3"/>
              </a:rPr>
              <a:t>gp-beta-ami.genepattern.org</a:t>
            </a:r>
            <a:r>
              <a:rPr lang="en-US" sz="1800" dirty="0" smtClean="0"/>
              <a:t>)</a:t>
            </a:r>
          </a:p>
          <a:p>
            <a:endParaRPr lang="en-US" sz="1800" dirty="0" smtClean="0"/>
          </a:p>
          <a:p>
            <a:r>
              <a:rPr lang="en-US" sz="2800" dirty="0"/>
              <a:t>Public server at Indiana U, backed by </a:t>
            </a:r>
            <a:r>
              <a:rPr lang="en-US" sz="2800" dirty="0" smtClean="0"/>
              <a:t>Carbonate </a:t>
            </a:r>
            <a:r>
              <a:rPr lang="en-US" sz="2800" dirty="0"/>
              <a:t>HPC cluster (</a:t>
            </a:r>
            <a:r>
              <a:rPr lang="en-US" sz="2800" dirty="0" smtClean="0">
                <a:solidFill>
                  <a:srgbClr val="000090"/>
                </a:solidFill>
              </a:rPr>
              <a:t>gp.indiana.edu</a:t>
            </a:r>
            <a:r>
              <a:rPr lang="en-US" sz="2800" dirty="0" smtClean="0"/>
              <a:t>)</a:t>
            </a:r>
          </a:p>
          <a:p>
            <a:endParaRPr lang="en-US" sz="1200" dirty="0" smtClean="0"/>
          </a:p>
          <a:p>
            <a:r>
              <a:rPr lang="en-US" sz="2800" dirty="0"/>
              <a:t>Downloadable server (laptop to compute farm) </a:t>
            </a:r>
            <a:r>
              <a:rPr lang="en-US" sz="1800" dirty="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499279" y="4486336"/>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8" name="Group 7"/>
          <p:cNvGrpSpPr/>
          <p:nvPr/>
        </p:nvGrpSpPr>
        <p:grpSpPr>
          <a:xfrm>
            <a:off x="598056" y="926445"/>
            <a:ext cx="708958" cy="695627"/>
            <a:chOff x="1227605" y="1151131"/>
            <a:chExt cx="695627" cy="695627"/>
          </a:xfrm>
        </p:grpSpPr>
        <p:pic>
          <p:nvPicPr>
            <p:cNvPr id="9" name="Picture 8" descr="broadlogo_400x40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7605" y="1151131"/>
              <a:ext cx="695627" cy="695627"/>
            </a:xfrm>
            <a:prstGeom prst="rect">
              <a:avLst/>
            </a:prstGeom>
          </p:spPr>
        </p:pic>
        <p:pic>
          <p:nvPicPr>
            <p:cNvPr id="10" name="Picture 9"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7605" y="1478251"/>
              <a:ext cx="368507" cy="368507"/>
            </a:xfrm>
            <a:prstGeom prst="rect">
              <a:avLst/>
            </a:prstGeom>
          </p:spPr>
        </p:pic>
      </p:grpSp>
      <p:grpSp>
        <p:nvGrpSpPr>
          <p:cNvPr id="12" name="Group 11"/>
          <p:cNvGrpSpPr/>
          <p:nvPr/>
        </p:nvGrpSpPr>
        <p:grpSpPr>
          <a:xfrm>
            <a:off x="233298" y="5446573"/>
            <a:ext cx="1438475" cy="1411427"/>
            <a:chOff x="2313479" y="3201977"/>
            <a:chExt cx="1411427" cy="1411427"/>
          </a:xfrm>
        </p:grpSpPr>
        <p:pic>
          <p:nvPicPr>
            <p:cNvPr id="13" name="Picture 12" descr="AMI logo 128x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589234" y="3305197"/>
            <a:ext cx="726603" cy="725752"/>
            <a:chOff x="2802847" y="1762277"/>
            <a:chExt cx="712940" cy="725752"/>
          </a:xfrm>
        </p:grpSpPr>
        <p:pic>
          <p:nvPicPr>
            <p:cNvPr id="17" name="Picture 16" descr="indiana-university-logo-250x25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 y="1763486"/>
            <a:ext cx="1600270" cy="1172065"/>
          </a:xfrm>
          <a:prstGeom prst="rect">
            <a:avLst/>
          </a:prstGeom>
        </p:spPr>
      </p:pic>
    </p:spTree>
    <p:extLst>
      <p:ext uri="{BB962C8B-B14F-4D97-AF65-F5344CB8AC3E}">
        <p14:creationId xmlns:p14="http://schemas.microsoft.com/office/powerpoint/2010/main" val="389597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0" y="106363"/>
            <a:ext cx="8931275" cy="655637"/>
          </a:xfrm>
        </p:spPr>
        <p:txBody>
          <a:bodyPr>
            <a:normAutofit fontScale="90000"/>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0" y="1060450"/>
            <a:ext cx="6496050" cy="5581650"/>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3.9.10 (5/2017)</a:t>
            </a:r>
          </a:p>
          <a:p>
            <a:pPr marL="800100" indent="-285750" defTabSz="1830388">
              <a:spcBef>
                <a:spcPts val="0"/>
              </a:spcBef>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Public server runs ~4,000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4" name="Picture 3" descr="genepattern-w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109" y="1144719"/>
            <a:ext cx="2228494" cy="1716565"/>
          </a:xfrm>
          <a:prstGeom prst="rect">
            <a:avLst/>
          </a:prstGeom>
          <a:effectLst>
            <a:outerShdw blurRad="50800" dist="38100" dir="2700000" algn="tl" rotWithShape="0">
              <a:prstClr val="black">
                <a:alpha val="40000"/>
              </a:prstClr>
            </a:outerShdw>
          </a:effectLst>
        </p:spPr>
      </p:pic>
      <p:pic>
        <p:nvPicPr>
          <p:cNvPr id="5" name="Picture 4" descr="gpar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spTree>
    <p:extLst>
      <p:ext uri="{BB962C8B-B14F-4D97-AF65-F5344CB8AC3E}">
        <p14:creationId xmlns:p14="http://schemas.microsoft.com/office/powerpoint/2010/main" val="32776909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can you do with GenePattern?</a:t>
            </a:r>
            <a:endParaRPr lang="en-US" dirty="0"/>
          </a:p>
        </p:txBody>
      </p:sp>
      <p:sp>
        <p:nvSpPr>
          <p:cNvPr id="3" name="Content Placeholder 2"/>
          <p:cNvSpPr>
            <a:spLocks noGrp="1"/>
          </p:cNvSpPr>
          <p:nvPr>
            <p:ph idx="1"/>
          </p:nvPr>
        </p:nvSpPr>
        <p:spPr>
          <a:xfrm>
            <a:off x="457200" y="1600200"/>
            <a:ext cx="8229600" cy="4606925"/>
          </a:xfrm>
        </p:spPr>
        <p:txBody>
          <a:bodyPr>
            <a:normAutofit fontScale="85000" lnSpcReduction="10000"/>
          </a:bodyPr>
          <a:lstStyle/>
          <a:p>
            <a:r>
              <a:rPr lang="en-US" dirty="0" smtClean="0"/>
              <a:t>Find significantly expressed genes</a:t>
            </a:r>
          </a:p>
          <a:p>
            <a:r>
              <a:rPr lang="en-US" dirty="0" smtClean="0"/>
              <a:t>Find enriched pathways</a:t>
            </a:r>
          </a:p>
          <a:p>
            <a:r>
              <a:rPr lang="en-US" dirty="0" smtClean="0"/>
              <a:t>Identify inherent structure of a dataset</a:t>
            </a:r>
          </a:p>
          <a:p>
            <a:r>
              <a:rPr lang="en-US" dirty="0" smtClean="0"/>
              <a:t>Create a model that will predict the phenotype of an unknown sample</a:t>
            </a:r>
          </a:p>
          <a:p>
            <a:r>
              <a:rPr lang="en-US" dirty="0" smtClean="0"/>
              <a:t>Identify sequence variation (copy number, SNP, etc.) </a:t>
            </a:r>
          </a:p>
          <a:p>
            <a:r>
              <a:rPr lang="en-US" dirty="0" smtClean="0"/>
              <a:t>Perform disease-specific analyses, e.g. genomic identification of significant targets in cancer (GISTIC)</a:t>
            </a:r>
          </a:p>
          <a:p>
            <a:r>
              <a:rPr lang="en-US" dirty="0" smtClean="0"/>
              <a:t>Encapsulate and reproduce your workflows</a:t>
            </a:r>
          </a:p>
          <a:p>
            <a:r>
              <a:rPr lang="en-US" dirty="0" smtClean="0"/>
              <a:t>Much more!</a:t>
            </a:r>
            <a:endParaRPr lang="en-US" dirty="0"/>
          </a:p>
        </p:txBody>
      </p:sp>
    </p:spTree>
    <p:extLst>
      <p:ext uri="{BB962C8B-B14F-4D97-AF65-F5344CB8AC3E}">
        <p14:creationId xmlns:p14="http://schemas.microsoft.com/office/powerpoint/2010/main" val="1392159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10/2017</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smtClean="0">
                <a:latin typeface="+mn-lt"/>
                <a:ea typeface="ＭＳ Ｐゴシック" pitchFamily="-109" charset="-128"/>
                <a:cs typeface="ＭＳ Ｐゴシック" pitchFamily="-109" charset="-128"/>
              </a:rPr>
              <a:t>Pipelines in </a:t>
            </a:r>
            <a:r>
              <a:rPr lang="en-US" sz="3600" b="1" dirty="0" err="1" smtClean="0">
                <a:latin typeface="+mn-lt"/>
                <a:ea typeface="ＭＳ Ｐゴシック" pitchFamily="-109" charset="-128"/>
                <a:cs typeface="ＭＳ Ｐゴシック" pitchFamily="-109" charset="-128"/>
              </a:rPr>
              <a:t>GenePattern</a:t>
            </a:r>
            <a:endParaRPr lang="en-US" sz="3600" b="1" dirty="0" smtClean="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22850" rIns="45700" bIns="22850"/>
          <a:lstStyle/>
          <a:p>
            <a:pPr>
              <a:buSzPct val="25000"/>
            </a:pPr>
            <a:r>
              <a:rPr lang="en-US" sz="3600" b="1" dirty="0" smtClean="0">
                <a:solidFill>
                  <a:srgbClr val="000000"/>
                </a:solidFill>
                <a:latin typeface="Calibri" charset="0"/>
                <a:cs typeface="Calibri" charset="0"/>
                <a:sym typeface="Calibri" charset="0"/>
              </a:rPr>
              <a:t>How GenePattern works</a:t>
            </a:r>
            <a:endParaRPr lang="en-US" sz="3600" b="1" dirty="0">
              <a:solidFill>
                <a:srgbClr val="000000"/>
              </a:solidFill>
              <a:latin typeface="Calibri" charset="0"/>
              <a:cs typeface="Calibri" charset="0"/>
              <a:sym typeface="Calibri" charset="0"/>
            </a:endParaRP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60388" y="1327150"/>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pic>
          <p:nvPicPr>
            <p:cNvPr id="34823" name="Shape 36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525" y="1060450"/>
              <a:ext cx="4095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grpSp>
        <p:nvGrpSpPr>
          <p:cNvPr id="50" name="Shape 362"/>
          <p:cNvGrpSpPr/>
          <p:nvPr/>
        </p:nvGrpSpPr>
        <p:grpSpPr>
          <a:xfrm>
            <a:off x="550332" y="3092313"/>
            <a:ext cx="1298977" cy="1685802"/>
            <a:chOff x="381000" y="3874271"/>
            <a:chExt cx="1542394" cy="2001707"/>
          </a:xfrm>
          <a:solidFill>
            <a:schemeClr val="accent6">
              <a:lumMod val="60000"/>
              <a:lumOff val="40000"/>
            </a:schemeClr>
          </a:solidFill>
        </p:grpSpPr>
        <p:sp>
          <p:nvSpPr>
            <p:cNvPr id="51" name="Shape 363"/>
            <p:cNvSpPr/>
            <p:nvPr/>
          </p:nvSpPr>
          <p:spPr>
            <a:xfrm>
              <a:off x="381000" y="3874271"/>
              <a:ext cx="1542394" cy="2001707"/>
            </a:xfrm>
            <a:prstGeom prst="flowChartMagneticDisk">
              <a:avLst/>
            </a:prstGeom>
            <a:grpFill/>
            <a:ln w="9525" cap="flat" cmpd="sng">
              <a:solidFill>
                <a:schemeClr val="lt1"/>
              </a:solidFill>
              <a:prstDash val="solid"/>
              <a:round/>
              <a:headEnd type="none" w="med" len="med"/>
              <a:tailEnd type="none" w="med" len="med"/>
            </a:ln>
          </p:spPr>
          <p:txBody>
            <a:bodyPr lIns="91425" tIns="45700" rIns="91425" bIns="45700"/>
            <a:lstStyle/>
            <a:p>
              <a:pPr algn="ctr">
                <a:spcBef>
                  <a:spcPts val="0"/>
                </a:spcBef>
                <a:buSzPct val="25000"/>
                <a:defRPr/>
              </a:pPr>
              <a:r>
                <a:rPr lang="en-US" dirty="0">
                  <a:solidFill>
                    <a:srgbClr val="000000"/>
                  </a:solidFill>
                  <a:latin typeface="Calibri"/>
                  <a:ea typeface="Calibri"/>
                  <a:cs typeface="Calibri"/>
                  <a:sym typeface="Calibri"/>
                </a:rPr>
                <a:t>Beta</a:t>
              </a:r>
            </a:p>
            <a:p>
              <a:pPr algn="ctr">
                <a:spcBef>
                  <a:spcPts val="0"/>
                </a:spcBef>
                <a:buSzPct val="25000"/>
                <a:defRPr/>
              </a:pPr>
              <a:r>
                <a:rPr lang="en-US" dirty="0">
                  <a:solidFill>
                    <a:srgbClr val="000000"/>
                  </a:solidFill>
                  <a:latin typeface="Calibri"/>
                  <a:ea typeface="Calibri"/>
                  <a:cs typeface="Calibri"/>
                  <a:sym typeface="Calibri"/>
                </a:rPr>
                <a:t>Repository</a:t>
              </a:r>
            </a:p>
          </p:txBody>
        </p:sp>
        <p:pic>
          <p:nvPicPr>
            <p:cNvPr id="52" name="Shape 364"/>
            <p:cNvPicPr preferRelativeResize="0"/>
            <p:nvPr/>
          </p:nvPicPr>
          <p:blipFill rotWithShape="1">
            <a:blip r:embed="rId3">
              <a:alphaModFix/>
            </a:blip>
            <a:srcRect/>
            <a:stretch/>
          </p:blipFill>
          <p:spPr>
            <a:xfrm>
              <a:off x="900198" y="5206491"/>
              <a:ext cx="567331" cy="603434"/>
            </a:xfrm>
            <a:prstGeom prst="rect">
              <a:avLst/>
            </a:prstGeom>
            <a:grpFill/>
            <a:ln>
              <a:noFill/>
            </a:ln>
          </p:spPr>
        </p:pic>
      </p:grpSp>
      <p:sp>
        <p:nvSpPr>
          <p:cNvPr id="34837" name="Shape 363"/>
          <p:cNvSpPr>
            <a:spLocks noChangeArrowheads="1"/>
          </p:cNvSpPr>
          <p:nvPr/>
        </p:nvSpPr>
        <p:spPr bwMode="auto">
          <a:xfrm>
            <a:off x="550863" y="4778375"/>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959475"/>
            <a:ext cx="6286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936625" y="4398963"/>
            <a:ext cx="652463" cy="307975"/>
          </a:xfrm>
          <a:prstGeom prst="rect">
            <a:avLst/>
          </a:prstGeom>
          <a:noFill/>
          <a:ln>
            <a:noFill/>
          </a:ln>
        </p:spPr>
        <p:txBody>
          <a:bodyPr wrap="none">
            <a:spAutoFit/>
          </a:bodyPr>
          <a:lstStyle/>
          <a:p>
            <a:pPr>
              <a:defRPr/>
            </a:pPr>
            <a:r>
              <a:rPr lang="en-US" sz="1400" b="1" dirty="0">
                <a:solidFill>
                  <a:schemeClr val="bg1">
                    <a:lumMod val="75000"/>
                  </a:schemeClr>
                </a:solidFill>
              </a:rPr>
              <a:t>BETA</a:t>
            </a:r>
          </a:p>
        </p:txBody>
      </p:sp>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171700" y="2094359"/>
            <a:ext cx="801204" cy="4106005"/>
            <a:chOff x="2171700" y="2094359"/>
            <a:chExt cx="801204"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Callout 5"/>
            <p:cNvSpPr/>
            <p:nvPr/>
          </p:nvSpPr>
          <p:spPr>
            <a:xfrm>
              <a:off x="2171700" y="2181225"/>
              <a:ext cx="801204" cy="3937000"/>
            </a:xfrm>
            <a:prstGeom prst="rightArrowCallout">
              <a:avLst>
                <a:gd name="adj1" fmla="val 25000"/>
                <a:gd name="adj2" fmla="val 25000"/>
                <a:gd name="adj3" fmla="val 22243"/>
                <a:gd name="adj4" fmla="val 22248"/>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7861985"/>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dirty="0">
                <a:solidFill>
                  <a:srgbClr val="050505"/>
                </a:solidFill>
                <a:latin typeface="+mj-lt"/>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737360" y="1731645"/>
            <a:ext cx="7006590" cy="4732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5523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515775" y="2071759"/>
            <a:ext cx="4239062"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000" dirty="0" smtClean="0">
                <a:cs typeface="Avenir Book"/>
              </a:rPr>
              <a:t>Introduction and Overview</a:t>
            </a:r>
          </a:p>
          <a:p>
            <a:pPr marL="342900" indent="-342900">
              <a:lnSpc>
                <a:spcPct val="90000"/>
              </a:lnSpc>
              <a:spcBef>
                <a:spcPct val="20000"/>
              </a:spcBef>
              <a:buFont typeface="Arial"/>
              <a:buChar char="•"/>
            </a:pPr>
            <a:r>
              <a:rPr lang="en-US" sz="2000" dirty="0" smtClean="0">
                <a:cs typeface="Avenir Book"/>
              </a:rPr>
              <a:t>Data </a:t>
            </a:r>
            <a:r>
              <a:rPr lang="en-US" sz="2000" dirty="0" smtClean="0">
                <a:cs typeface="Avenir Book"/>
              </a:rPr>
              <a:t>Preparation</a:t>
            </a:r>
            <a:endParaRPr lang="en-US" sz="2000" dirty="0">
              <a:cs typeface="Avenir Book"/>
            </a:endParaRPr>
          </a:p>
          <a:p>
            <a:pPr marL="342900" indent="-342900">
              <a:lnSpc>
                <a:spcPct val="90000"/>
              </a:lnSpc>
              <a:spcBef>
                <a:spcPct val="20000"/>
              </a:spcBef>
              <a:buFont typeface="Arial"/>
              <a:buChar char="•"/>
            </a:pPr>
            <a:r>
              <a:rPr lang="en-US" sz="2000" dirty="0" smtClean="0">
                <a:cs typeface="Avenir Book"/>
              </a:rPr>
              <a:t>Break</a:t>
            </a:r>
          </a:p>
          <a:p>
            <a:pPr marL="342900" indent="-342900">
              <a:lnSpc>
                <a:spcPct val="90000"/>
              </a:lnSpc>
              <a:spcBef>
                <a:spcPct val="20000"/>
              </a:spcBef>
              <a:buFont typeface="Arial"/>
              <a:buChar char="•"/>
            </a:pPr>
            <a:r>
              <a:rPr lang="en-US" sz="2000" dirty="0">
                <a:cs typeface="Avenir Book"/>
              </a:rPr>
              <a:t>GenePattern Notebook </a:t>
            </a:r>
            <a:r>
              <a:rPr lang="en-US" sz="2000" dirty="0" smtClean="0">
                <a:cs typeface="Avenir Book"/>
              </a:rPr>
              <a:t>Features</a:t>
            </a:r>
            <a:endParaRPr lang="en-US" sz="2000" dirty="0" smtClean="0">
              <a:cs typeface="Avenir Book"/>
            </a:endParaRPr>
          </a:p>
          <a:p>
            <a:pPr marL="342900" indent="-342900">
              <a:lnSpc>
                <a:spcPct val="90000"/>
              </a:lnSpc>
              <a:spcBef>
                <a:spcPct val="20000"/>
              </a:spcBef>
              <a:buFont typeface="Arial"/>
              <a:buChar char="•"/>
            </a:pPr>
            <a:r>
              <a:rPr lang="en-US" sz="2000" dirty="0" smtClean="0">
                <a:cs typeface="Avenir Book"/>
              </a:rPr>
              <a:t>Differential Analysis</a:t>
            </a:r>
          </a:p>
          <a:p>
            <a:pPr marL="342900" indent="-342900">
              <a:lnSpc>
                <a:spcPct val="90000"/>
              </a:lnSpc>
              <a:spcBef>
                <a:spcPct val="20000"/>
              </a:spcBef>
              <a:buFont typeface="Arial"/>
              <a:buChar char="•"/>
            </a:pPr>
            <a:r>
              <a:rPr lang="en-US" sz="2000" dirty="0" smtClean="0">
                <a:cs typeface="Avenir Book"/>
              </a:rPr>
              <a:t>Lunch</a:t>
            </a:r>
            <a:endParaRPr lang="en-US" sz="2000" dirty="0" smtClean="0">
              <a:cs typeface="Avenir Book"/>
            </a:endParaRPr>
          </a:p>
          <a:p>
            <a:pPr marL="342900" indent="-342900">
              <a:lnSpc>
                <a:spcPct val="90000"/>
              </a:lnSpc>
              <a:spcBef>
                <a:spcPct val="20000"/>
              </a:spcBef>
              <a:buFontTx/>
              <a:buChar char="•"/>
            </a:pPr>
            <a:endParaRPr lang="en-US" sz="2000" dirty="0">
              <a:cs typeface="Avenir Book"/>
            </a:endParaRPr>
          </a:p>
        </p:txBody>
      </p:sp>
      <p:sp>
        <p:nvSpPr>
          <p:cNvPr id="5" name="Content Placeholder 2"/>
          <p:cNvSpPr txBox="1">
            <a:spLocks/>
          </p:cNvSpPr>
          <p:nvPr/>
        </p:nvSpPr>
        <p:spPr bwMode="auto">
          <a:xfrm>
            <a:off x="4860020" y="2071759"/>
            <a:ext cx="3762009"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000" dirty="0" smtClean="0">
                <a:cs typeface="Avenir Book"/>
              </a:rPr>
              <a:t>Clustering</a:t>
            </a:r>
          </a:p>
          <a:p>
            <a:pPr marL="342900" indent="-342900">
              <a:lnSpc>
                <a:spcPct val="90000"/>
              </a:lnSpc>
              <a:spcBef>
                <a:spcPct val="20000"/>
              </a:spcBef>
              <a:buFont typeface="Arial"/>
              <a:buChar char="•"/>
            </a:pPr>
            <a:r>
              <a:rPr lang="en-US" sz="2000" dirty="0" smtClean="0">
                <a:cs typeface="Avenir Book"/>
              </a:rPr>
              <a:t>Classification/Prediction</a:t>
            </a:r>
            <a:endParaRPr lang="en-US" sz="2000" dirty="0" smtClean="0">
              <a:cs typeface="Avenir Book"/>
            </a:endParaRPr>
          </a:p>
          <a:p>
            <a:pPr marL="342900" indent="-342900">
              <a:lnSpc>
                <a:spcPct val="90000"/>
              </a:lnSpc>
              <a:spcBef>
                <a:spcPct val="20000"/>
              </a:spcBef>
              <a:buFont typeface="Arial"/>
              <a:buChar char="•"/>
            </a:pPr>
            <a:r>
              <a:rPr lang="en-US" sz="2000" dirty="0" smtClean="0">
                <a:cs typeface="Avenir Book"/>
              </a:rPr>
              <a:t>Break</a:t>
            </a:r>
          </a:p>
          <a:p>
            <a:pPr marL="342900" indent="-342900">
              <a:lnSpc>
                <a:spcPct val="90000"/>
              </a:lnSpc>
              <a:spcBef>
                <a:spcPct val="20000"/>
              </a:spcBef>
              <a:buFont typeface="Arial"/>
              <a:buChar char="•"/>
            </a:pPr>
            <a:r>
              <a:rPr lang="en-US" sz="2000" dirty="0" smtClean="0">
                <a:cs typeface="Avenir Book"/>
              </a:rPr>
              <a:t>Other </a:t>
            </a:r>
            <a:r>
              <a:rPr lang="en-US" sz="2000" dirty="0">
                <a:cs typeface="Avenir Book"/>
              </a:rPr>
              <a:t>GenePattern Features</a:t>
            </a:r>
          </a:p>
          <a:p>
            <a:pPr marL="342900" indent="-342900">
              <a:lnSpc>
                <a:spcPct val="90000"/>
              </a:lnSpc>
              <a:spcBef>
                <a:spcPct val="20000"/>
              </a:spcBef>
              <a:buFont typeface="Arial"/>
              <a:buChar char="•"/>
            </a:pPr>
            <a:r>
              <a:rPr lang="en-US" sz="2000" dirty="0" smtClean="0">
                <a:cs typeface="Avenir Book"/>
              </a:rPr>
              <a:t>Class Project</a:t>
            </a:r>
          </a:p>
          <a:p>
            <a:pPr marL="342900" indent="-342900">
              <a:lnSpc>
                <a:spcPct val="90000"/>
              </a:lnSpc>
              <a:spcBef>
                <a:spcPct val="20000"/>
              </a:spcBef>
              <a:buFont typeface="Arial"/>
              <a:buChar char="•"/>
            </a:pPr>
            <a:r>
              <a:rPr lang="en-US" sz="2000" dirty="0" smtClean="0">
                <a:cs typeface="Avenir Book"/>
              </a:rPr>
              <a:t>Open Q&amp;A</a:t>
            </a:r>
            <a:endParaRPr lang="en-US" sz="2000" dirty="0">
              <a:cs typeface="Avenir Book"/>
            </a:endParaRPr>
          </a:p>
          <a:p>
            <a:pPr marL="342900" indent="-342900">
              <a:lnSpc>
                <a:spcPct val="90000"/>
              </a:lnSpc>
              <a:spcBef>
                <a:spcPct val="20000"/>
              </a:spcBef>
              <a:buFontTx/>
              <a:buChar char="•"/>
            </a:pPr>
            <a:endParaRPr lang="en-US" sz="2000" dirty="0">
              <a:cs typeface="Avenir Book"/>
            </a:endParaRPr>
          </a:p>
        </p:txBody>
      </p:sp>
      <p:sp>
        <p:nvSpPr>
          <p:cNvPr id="2" name="TextBox 1"/>
          <p:cNvSpPr txBox="1"/>
          <p:nvPr/>
        </p:nvSpPr>
        <p:spPr>
          <a:xfrm>
            <a:off x="1145835" y="1422683"/>
            <a:ext cx="1256324" cy="461665"/>
          </a:xfrm>
          <a:prstGeom prst="rect">
            <a:avLst/>
          </a:prstGeom>
          <a:noFill/>
        </p:spPr>
        <p:txBody>
          <a:bodyPr wrap="none" rtlCol="0">
            <a:spAutoFit/>
          </a:bodyPr>
          <a:lstStyle/>
          <a:p>
            <a:r>
              <a:rPr lang="en-US" sz="2400" dirty="0">
                <a:cs typeface="Avenir Heavy"/>
              </a:rPr>
              <a:t>Morning</a:t>
            </a:r>
          </a:p>
        </p:txBody>
      </p:sp>
      <p:sp>
        <p:nvSpPr>
          <p:cNvPr id="6" name="TextBox 5"/>
          <p:cNvSpPr txBox="1"/>
          <p:nvPr/>
        </p:nvSpPr>
        <p:spPr>
          <a:xfrm>
            <a:off x="5728797" y="1422683"/>
            <a:ext cx="1460706" cy="461665"/>
          </a:xfrm>
          <a:prstGeom prst="rect">
            <a:avLst/>
          </a:prstGeom>
          <a:noFill/>
        </p:spPr>
        <p:txBody>
          <a:bodyPr wrap="none" rtlCol="0">
            <a:spAutoFit/>
          </a:bodyPr>
          <a:lstStyle/>
          <a:p>
            <a:r>
              <a:rPr lang="en-US" sz="2400" dirty="0" smtClean="0">
                <a:cs typeface="Avenir Heavy"/>
              </a:rPr>
              <a:t>Afternoon</a:t>
            </a:r>
            <a:endParaRPr lang="en-US" sz="2400" dirty="0">
              <a:cs typeface="Avenir Heavy"/>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Jupyter Notebook</a:t>
            </a:r>
          </a:p>
        </p:txBody>
      </p:sp>
      <p:sp>
        <p:nvSpPr>
          <p:cNvPr id="285" name="Shape 285"/>
          <p:cNvSpPr txBox="1"/>
          <p:nvPr/>
        </p:nvSpPr>
        <p:spPr>
          <a:xfrm>
            <a:off x="1470238" y="1654560"/>
            <a:ext cx="6347881"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Popular and well-supported framework for scientific </a:t>
            </a:r>
            <a:r>
              <a:rPr lang="en-US" sz="3200" b="0" strike="noStrike" dirty="0" smtClean="0">
                <a:solidFill>
                  <a:srgbClr val="050505"/>
                </a:solidFill>
                <a:ea typeface="Arial"/>
                <a:cs typeface="Arial"/>
                <a:sym typeface="Arial"/>
              </a:rPr>
              <a:t>computing</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Ecosystem of available </a:t>
            </a:r>
            <a:r>
              <a:rPr lang="en-US" sz="3200" b="0" strike="noStrike" dirty="0" smtClean="0">
                <a:solidFill>
                  <a:srgbClr val="050505"/>
                </a:solidFill>
                <a:ea typeface="Arial"/>
                <a:cs typeface="Arial"/>
                <a:sym typeface="Arial"/>
              </a:rPr>
              <a:t>extensions and resources</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21828934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ea typeface="Arial"/>
                <a:cs typeface="Arial"/>
                <a:sym typeface="Arial"/>
              </a:rPr>
              <a:t>Leverages </a:t>
            </a:r>
            <a:r>
              <a:rPr lang="en-US" sz="3200" b="0" strike="noStrike" dirty="0">
                <a:solidFill>
                  <a:srgbClr val="050505"/>
                </a:solidFill>
                <a:ea typeface="Arial"/>
                <a:cs typeface="Arial"/>
                <a:sym typeface="Arial"/>
              </a:rPr>
              <a:t>the best of Jupyter and </a:t>
            </a:r>
            <a:r>
              <a:rPr lang="en-US" sz="3200" b="0" strike="noStrike" dirty="0" smtClean="0">
                <a:solidFill>
                  <a:srgbClr val="050505"/>
                </a:solidFil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Interleave text, </a:t>
            </a:r>
            <a:r>
              <a:rPr lang="en-US" sz="3200" b="0" strike="noStrike" dirty="0" smtClean="0">
                <a:solidFill>
                  <a:srgbClr val="050505"/>
                </a:solidFill>
                <a:ea typeface="Arial"/>
                <a:cs typeface="Arial"/>
                <a:sym typeface="Arial"/>
              </a:rPr>
              <a:t>visualization, </a:t>
            </a:r>
            <a:r>
              <a:rPr lang="en-US" sz="3200" b="0" strike="noStrike" dirty="0">
                <a:solidFill>
                  <a:srgbClr val="050505"/>
                </a:solidFil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3799429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2345400"/>
            <a:ext cx="9099000" cy="146916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6000" b="1" strike="noStrike" dirty="0">
                <a:solidFill>
                  <a:srgbClr val="000000"/>
                </a:solidFill>
                <a:latin typeface="+mj-lt"/>
                <a:ea typeface="Arial"/>
                <a:cs typeface="Arial"/>
                <a:sym typeface="Arial"/>
              </a:rPr>
              <a:t>Exercise</a:t>
            </a:r>
          </a:p>
        </p:txBody>
      </p:sp>
      <p:pic>
        <p:nvPicPr>
          <p:cNvPr id="304" name="Shape 304"/>
          <p:cNvPicPr preferRelativeResize="0"/>
          <p:nvPr/>
        </p:nvPicPr>
        <p:blipFill rotWithShape="1">
          <a:blip r:embed="rId3">
            <a:alphaModFix/>
          </a:blip>
          <a:srcRect/>
          <a:stretch/>
        </p:blipFill>
        <p:spPr>
          <a:xfrm>
            <a:off x="360360" y="2371320"/>
            <a:ext cx="1359720" cy="1417680"/>
          </a:xfrm>
          <a:prstGeom prst="rect">
            <a:avLst/>
          </a:prstGeom>
          <a:noFill/>
          <a:ln>
            <a:noFill/>
          </a:ln>
        </p:spPr>
      </p:pic>
    </p:spTree>
    <p:extLst>
      <p:ext uri="{BB962C8B-B14F-4D97-AF65-F5344CB8AC3E}">
        <p14:creationId xmlns:p14="http://schemas.microsoft.com/office/powerpoint/2010/main" val="39190026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62885" y="3429000"/>
            <a:ext cx="5452110" cy="1668780"/>
          </a:xfrm>
          <a:prstGeom prst="rect">
            <a:avLst/>
          </a:prstGeom>
        </p:spPr>
      </p:pic>
      <p:sp>
        <p:nvSpPr>
          <p:cNvPr id="3" name="Shape 310"/>
          <p:cNvSpPr/>
          <p:nvPr/>
        </p:nvSpPr>
        <p:spPr>
          <a:xfrm>
            <a:off x="0" y="682200"/>
            <a:ext cx="8777880" cy="65484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3600" b="1" strike="noStrike" dirty="0">
                <a:solidFill>
                  <a:srgbClr val="000000"/>
                </a:solidFill>
                <a:latin typeface="+mj-lt"/>
                <a:ea typeface="Arial"/>
                <a:cs typeface="Arial"/>
                <a:sym typeface="Arial"/>
              </a:rPr>
              <a:t>Notebook Exercise #1</a:t>
            </a:r>
          </a:p>
        </p:txBody>
      </p:sp>
      <p:pic>
        <p:nvPicPr>
          <p:cNvPr id="4" name="Shape 311"/>
          <p:cNvPicPr preferRelativeResize="0"/>
          <p:nvPr/>
        </p:nvPicPr>
        <p:blipFill rotWithShape="1">
          <a:blip r:embed="rId4">
            <a:alphaModFix/>
          </a:blip>
          <a:srcRect/>
          <a:stretch/>
        </p:blipFill>
        <p:spPr>
          <a:xfrm>
            <a:off x="326880" y="300960"/>
            <a:ext cx="1359720" cy="1417680"/>
          </a:xfrm>
          <a:prstGeom prst="rect">
            <a:avLst/>
          </a:prstGeom>
          <a:noFill/>
          <a:ln>
            <a:noFill/>
          </a:ln>
        </p:spPr>
      </p:pic>
      <p:sp>
        <p:nvSpPr>
          <p:cNvPr id="5" name="Shape 313"/>
          <p:cNvSpPr/>
          <p:nvPr/>
        </p:nvSpPr>
        <p:spPr>
          <a:xfrm>
            <a:off x="868680" y="2037071"/>
            <a:ext cx="8629650" cy="1651853"/>
          </a:xfrm>
          <a:prstGeom prst="rect">
            <a:avLst/>
          </a:prstGeom>
          <a:noFill/>
          <a:ln>
            <a:noFill/>
          </a:ln>
        </p:spPr>
        <p:txBody>
          <a:bodyPr wrap="square" lIns="90000" tIns="45000" rIns="90000" bIns="45000" anchor="t" anchorCtr="0">
            <a:noAutofit/>
          </a:bodyPr>
          <a:lstStyle/>
          <a:p>
            <a:pPr marL="514350" marR="0" lvl="0" indent="-514350" algn="l" rtl="0">
              <a:lnSpc>
                <a:spcPct val="100000"/>
              </a:lnSpc>
              <a:spcBef>
                <a:spcPts val="0"/>
              </a:spcBef>
              <a:buAutoNum type="arabicPeriod"/>
            </a:pPr>
            <a:r>
              <a:rPr lang="en-US" sz="2800" strike="noStrike" dirty="0" smtClean="0">
                <a:solidFill>
                  <a:srgbClr val="000000"/>
                </a:solidFill>
                <a:ea typeface="Arial"/>
                <a:cs typeface="Arial"/>
                <a:sym typeface="Arial"/>
              </a:rPr>
              <a:t>Register to access the GenePattern Amazon server </a:t>
            </a:r>
          </a:p>
          <a:p>
            <a:pPr marR="0" lvl="0" algn="ctr" rtl="0">
              <a:lnSpc>
                <a:spcPct val="100000"/>
              </a:lnSpc>
              <a:spcBef>
                <a:spcPts val="0"/>
              </a:spcBef>
            </a:pPr>
            <a:r>
              <a:rPr lang="en-US" sz="2800" u="sng" strike="noStrike" dirty="0" smtClean="0">
                <a:solidFill>
                  <a:schemeClr val="hlink"/>
                </a:solidFill>
                <a:ea typeface="Arial"/>
                <a:cs typeface="Arial"/>
                <a:sym typeface="Arial"/>
                <a:hlinkClick r:id="rId5"/>
              </a:rPr>
              <a:t>gp-beta-ami@genepattern.org</a:t>
            </a:r>
            <a:endParaRPr lang="en-US" sz="2800" u="sng" strike="noStrike" dirty="0">
              <a:solidFill>
                <a:schemeClr val="hlink"/>
              </a:solidFill>
              <a:ea typeface="Arial"/>
              <a:cs typeface="Arial"/>
              <a:sym typeface="Arial"/>
              <a:hlinkClick r:id="rId5"/>
            </a:endParaRPr>
          </a:p>
        </p:txBody>
      </p:sp>
      <p:sp>
        <p:nvSpPr>
          <p:cNvPr id="6" name="Oval 5"/>
          <p:cNvSpPr/>
          <p:nvPr/>
        </p:nvSpPr>
        <p:spPr>
          <a:xfrm>
            <a:off x="4388940" y="3589020"/>
            <a:ext cx="1383030" cy="34290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59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p:nvPr/>
        </p:nvSpPr>
        <p:spPr>
          <a:xfrm>
            <a:off x="4752360" y="4008060"/>
            <a:ext cx="4025520" cy="136980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2800" strike="noStrike" dirty="0" smtClean="0">
                <a:solidFill>
                  <a:srgbClr val="000000"/>
                </a:solidFill>
                <a:ea typeface="Arial"/>
                <a:cs typeface="Arial"/>
                <a:sym typeface="Arial"/>
              </a:rPr>
              <a:t>3. Run </a:t>
            </a:r>
            <a:r>
              <a:rPr lang="en-US" sz="2800" strike="noStrike" dirty="0">
                <a:solidFill>
                  <a:srgbClr val="000000"/>
                </a:solidFill>
                <a:ea typeface="Arial"/>
                <a:cs typeface="Arial"/>
                <a:sym typeface="Arial"/>
              </a:rPr>
              <a:t>an analysis notebook</a:t>
            </a:r>
          </a:p>
        </p:txBody>
      </p:sp>
      <p:sp>
        <p:nvSpPr>
          <p:cNvPr id="310" name="Shape 310"/>
          <p:cNvSpPr/>
          <p:nvPr/>
        </p:nvSpPr>
        <p:spPr>
          <a:xfrm>
            <a:off x="1828800" y="682200"/>
            <a:ext cx="6949080" cy="65484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buNone/>
            </a:pPr>
            <a:r>
              <a:rPr lang="en-US" sz="3600" b="1" strike="noStrike" dirty="0">
                <a:solidFill>
                  <a:srgbClr val="000000"/>
                </a:solidFill>
                <a:latin typeface="+mj-lt"/>
                <a:ea typeface="Arial"/>
                <a:cs typeface="Arial"/>
                <a:sym typeface="Arial"/>
              </a:rPr>
              <a:t>Notebook Exercise #1</a:t>
            </a:r>
          </a:p>
        </p:txBody>
      </p:sp>
      <p:pic>
        <p:nvPicPr>
          <p:cNvPr id="311" name="Shape 311"/>
          <p:cNvPicPr preferRelativeResize="0"/>
          <p:nvPr/>
        </p:nvPicPr>
        <p:blipFill rotWithShape="1">
          <a:blip r:embed="rId3">
            <a:alphaModFix/>
          </a:blip>
          <a:srcRect/>
          <a:stretch/>
        </p:blipFill>
        <p:spPr>
          <a:xfrm>
            <a:off x="326880" y="300960"/>
            <a:ext cx="1359720" cy="1417680"/>
          </a:xfrm>
          <a:prstGeom prst="rect">
            <a:avLst/>
          </a:prstGeom>
          <a:noFill/>
          <a:ln>
            <a:noFill/>
          </a:ln>
        </p:spPr>
      </p:pic>
      <p:pic>
        <p:nvPicPr>
          <p:cNvPr id="312" name="Shape 312"/>
          <p:cNvPicPr preferRelativeResize="0"/>
          <p:nvPr/>
        </p:nvPicPr>
        <p:blipFill rotWithShape="1">
          <a:blip r:embed="rId4">
            <a:alphaModFix/>
          </a:blip>
          <a:srcRect/>
          <a:stretch/>
        </p:blipFill>
        <p:spPr>
          <a:xfrm>
            <a:off x="2242080" y="1459440"/>
            <a:ext cx="2167200" cy="5097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
        <p:nvSpPr>
          <p:cNvPr id="313" name="Shape 313"/>
          <p:cNvSpPr/>
          <p:nvPr/>
        </p:nvSpPr>
        <p:spPr>
          <a:xfrm>
            <a:off x="4752360" y="2370150"/>
            <a:ext cx="4119480" cy="82188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2800" strike="noStrike" dirty="0" smtClean="0">
                <a:solidFill>
                  <a:srgbClr val="000000"/>
                </a:solidFill>
                <a:ea typeface="Arial"/>
                <a:cs typeface="Arial"/>
                <a:sym typeface="Arial"/>
              </a:rPr>
              <a:t>2. Register </a:t>
            </a:r>
            <a:r>
              <a:rPr lang="en-US" sz="2800" strike="noStrike" dirty="0">
                <a:solidFill>
                  <a:srgbClr val="000000"/>
                </a:solidFill>
                <a:ea typeface="Arial"/>
                <a:cs typeface="Arial"/>
                <a:sym typeface="Arial"/>
              </a:rPr>
              <a:t>via </a:t>
            </a:r>
            <a:r>
              <a:rPr lang="en-US" sz="2800" u="sng" strike="noStrike" dirty="0">
                <a:solidFill>
                  <a:schemeClr val="hlink"/>
                </a:solidFill>
                <a:ea typeface="Arial"/>
                <a:cs typeface="Arial"/>
                <a:sym typeface="Arial"/>
                <a:hlinkClick r:id="rId5"/>
              </a:rPr>
              <a:t>notebook.genepattern.org</a:t>
            </a:r>
          </a:p>
        </p:txBody>
      </p:sp>
    </p:spTree>
    <p:extLst>
      <p:ext uri="{BB962C8B-B14F-4D97-AF65-F5344CB8AC3E}">
        <p14:creationId xmlns:p14="http://schemas.microsoft.com/office/powerpoint/2010/main" val="3290022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GenePattern </a:t>
            </a:r>
            <a:br>
              <a:rPr lang="en-US" sz="4400" b="0" strike="noStrike" dirty="0">
                <a:solidFill>
                  <a:srgbClr val="000000"/>
                </a:solidFill>
                <a:latin typeface="+mj-lt"/>
                <a:ea typeface="Arial"/>
                <a:cs typeface="Arial"/>
                <a:sym typeface="Arial"/>
              </a:rPr>
            </a:br>
            <a:r>
              <a:rPr lang="en-US" sz="4400" b="0" strike="noStrike" dirty="0">
                <a:solidFill>
                  <a:srgbClr val="000000"/>
                </a:solidFill>
                <a:latin typeface="+mj-lt"/>
                <a:ea typeface="Arial"/>
                <a:cs typeface="Arial"/>
                <a:sym typeface="Arial"/>
              </a:rPr>
              <a:t>Notebook Repository</a:t>
            </a:r>
          </a:p>
        </p:txBody>
      </p:sp>
      <p:sp>
        <p:nvSpPr>
          <p:cNvPr id="321" name="Shape 321"/>
          <p:cNvSpPr txBox="1"/>
          <p:nvPr/>
        </p:nvSpPr>
        <p:spPr>
          <a:xfrm>
            <a:off x="0" y="6035400"/>
            <a:ext cx="8961120" cy="640080"/>
          </a:xfrm>
          <a:prstGeom prst="rect">
            <a:avLst/>
          </a:prstGeom>
          <a:noFill/>
          <a:ln>
            <a:noFill/>
          </a:ln>
        </p:spPr>
        <p:txBody>
          <a:bodyPr wrap="square" lIns="0" tIns="0" rIns="0" bIns="0" anchor="t" anchorCtr="0">
            <a:noAutofit/>
          </a:bodyPr>
          <a:lstStyle/>
          <a:p>
            <a:pPr marL="108000" lvl="0" algn="ctr">
              <a:buClr>
                <a:srgbClr val="050505"/>
              </a:buClr>
              <a:buSzPts val="900"/>
            </a:pPr>
            <a:r>
              <a:rPr lang="en-US" sz="3600" dirty="0" smtClean="0">
                <a:solidFill>
                  <a:srgbClr val="000000"/>
                </a:solidFill>
                <a:ea typeface="Arial"/>
                <a:cs typeface="Arial"/>
                <a:sym typeface="Arial"/>
              </a:rPr>
              <a:t>https://notebook.genepattern.org</a:t>
            </a:r>
            <a:endParaRPr lang="en-US" sz="3600" b="0" strike="noStrike" dirty="0">
              <a:solidFill>
                <a:srgbClr val="000000"/>
              </a:solidFill>
              <a:ea typeface="Arial"/>
              <a:cs typeface="Arial"/>
              <a:sym typeface="Arial"/>
            </a:endParaRPr>
          </a:p>
        </p:txBody>
      </p:sp>
      <p:pic>
        <p:nvPicPr>
          <p:cNvPr id="2" name="Picture 1"/>
          <p:cNvPicPr>
            <a:picLocks noChangeAspect="1"/>
          </p:cNvPicPr>
          <p:nvPr/>
        </p:nvPicPr>
        <p:blipFill>
          <a:blip r:embed="rId4"/>
          <a:stretch>
            <a:fillRect/>
          </a:stretch>
        </p:blipFill>
        <p:spPr>
          <a:xfrm>
            <a:off x="668655" y="1842135"/>
            <a:ext cx="7623810" cy="3783330"/>
          </a:xfrm>
          <a:prstGeom prst="rect">
            <a:avLst/>
          </a:prstGeom>
          <a:effectLst>
            <a:outerShdw blurRad="50800" dist="38100" dir="2700000" algn="tl" rotWithShape="0">
              <a:prstClr val="black">
                <a:alpha val="40000"/>
              </a:prstClr>
            </a:outerShdw>
          </a:effectLst>
        </p:spPr>
      </p:pic>
      <p:sp>
        <p:nvSpPr>
          <p:cNvPr id="3" name="Oval 2"/>
          <p:cNvSpPr/>
          <p:nvPr/>
        </p:nvSpPr>
        <p:spPr>
          <a:xfrm>
            <a:off x="5463540" y="2526030"/>
            <a:ext cx="2606040" cy="297216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45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3">
            <a:alphaModFix/>
          </a:blip>
          <a:srcRect/>
          <a:stretch/>
        </p:blipFill>
        <p:spPr>
          <a:xfrm>
            <a:off x="1192140" y="3829050"/>
            <a:ext cx="6977520" cy="1920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pic>
        <p:nvPicPr>
          <p:cNvPr id="327" name="Shape 327"/>
          <p:cNvPicPr preferRelativeResize="0"/>
          <p:nvPr/>
        </p:nvPicPr>
        <p:blipFill rotWithShape="1">
          <a:blip r:embed="rId4">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Notebook Workspace</a:t>
            </a:r>
          </a:p>
        </p:txBody>
      </p:sp>
      <p:sp>
        <p:nvSpPr>
          <p:cNvPr id="329" name="Shape 329"/>
          <p:cNvSpPr txBox="1"/>
          <p:nvPr/>
        </p:nvSpPr>
        <p:spPr>
          <a:xfrm>
            <a:off x="1470600" y="1654560"/>
            <a:ext cx="7347960" cy="184302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Copy, move, rename, delete, download and publish notebooks from here.</a:t>
            </a:r>
          </a:p>
        </p:txBody>
      </p:sp>
    </p:spTree>
    <p:extLst>
      <p:ext uri="{BB962C8B-B14F-4D97-AF65-F5344CB8AC3E}">
        <p14:creationId xmlns:p14="http://schemas.microsoft.com/office/powerpoint/2010/main" val="18763525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Browse Public Notebooks</a:t>
            </a:r>
          </a:p>
        </p:txBody>
      </p:sp>
      <p:sp>
        <p:nvSpPr>
          <p:cNvPr id="336" name="Shape 336"/>
          <p:cNvSpPr txBox="1"/>
          <p:nvPr/>
        </p:nvSpPr>
        <p:spPr>
          <a:xfrm>
            <a:off x="1470240" y="1654560"/>
            <a:ext cx="7347960" cy="190017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 variety of public notebooks are available in the GenePattern Notebook Repository</a:t>
            </a:r>
            <a:r>
              <a:rPr lang="en-US" sz="2800" b="0" strike="noStrike" dirty="0" smtClean="0">
                <a:solidFill>
                  <a:srgbClr val="000000"/>
                </a:solidFill>
                <a:ea typeface="Arial"/>
                <a:cs typeface="Arial"/>
                <a:sym typeface="Arial"/>
              </a:rPr>
              <a:t>.</a:t>
            </a:r>
            <a:endParaRPr lang="en-US" sz="2800" b="0" strike="noStrike" dirty="0">
              <a:solidFill>
                <a:srgbClr val="000000"/>
              </a:solidFill>
              <a:ea typeface="Arial"/>
              <a:cs typeface="Arial"/>
              <a:sym typeface="Arial"/>
            </a:endParaRPr>
          </a:p>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Anyone can make a copy of these notebooks to read, run and reproduce.</a:t>
            </a:r>
          </a:p>
        </p:txBody>
      </p:sp>
      <p:pic>
        <p:nvPicPr>
          <p:cNvPr id="337" name="Shape 337"/>
          <p:cNvPicPr preferRelativeResize="0"/>
          <p:nvPr/>
        </p:nvPicPr>
        <p:blipFill rotWithShape="1">
          <a:blip r:embed="rId4">
            <a:alphaModFix/>
          </a:blip>
          <a:srcRect/>
          <a:stretch/>
        </p:blipFill>
        <p:spPr>
          <a:xfrm>
            <a:off x="1587600" y="3801600"/>
            <a:ext cx="7113240" cy="276912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276093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48790" y="222840"/>
            <a:ext cx="739521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 an Analysis </a:t>
            </a:r>
            <a:r>
              <a:rPr lang="en-US" sz="4400" b="0" strike="noStrike" dirty="0" smtClean="0">
                <a:solidFill>
                  <a:srgbClr val="050505"/>
                </a:solidFill>
                <a:latin typeface="+mj-lt"/>
                <a:ea typeface="Arial"/>
                <a:cs typeface="Arial"/>
                <a:sym typeface="Arial"/>
              </a:rPr>
              <a:t>Notebook</a:t>
            </a:r>
          </a:p>
          <a:p>
            <a:pPr marL="0" marR="0" lvl="0" indent="0" rtl="0">
              <a:spcBef>
                <a:spcPts val="0"/>
              </a:spcBef>
              <a:buNone/>
            </a:pPr>
            <a:r>
              <a:rPr lang="en-US" sz="2000" dirty="0" smtClean="0">
                <a:solidFill>
                  <a:srgbClr val="050505"/>
                </a:solidFill>
                <a:ea typeface="Arial"/>
                <a:cs typeface="Arial"/>
                <a:sym typeface="Arial"/>
              </a:rPr>
              <a:t>2018-02-05_01 </a:t>
            </a:r>
            <a:r>
              <a:rPr lang="en-US" sz="2000" dirty="0" err="1" smtClean="0">
                <a:solidFill>
                  <a:srgbClr val="050505"/>
                </a:solidFill>
                <a:ea typeface="Arial"/>
                <a:cs typeface="Arial"/>
                <a:sym typeface="Arial"/>
              </a:rPr>
              <a:t>BroadE</a:t>
            </a:r>
            <a:r>
              <a:rPr lang="en-US" sz="2000" dirty="0" smtClean="0">
                <a:solidFill>
                  <a:srgbClr val="050505"/>
                </a:solidFill>
                <a:ea typeface="Arial"/>
                <a:cs typeface="Arial"/>
                <a:sym typeface="Arial"/>
              </a:rPr>
              <a:t> GenePattern Notebook Introduction</a:t>
            </a:r>
            <a:endParaRPr lang="en-US" sz="2000" b="0" strike="noStrike" dirty="0">
              <a:solidFill>
                <a:srgbClr val="050505"/>
              </a:solidFill>
              <a:ea typeface="Arial"/>
              <a:cs typeface="Arial"/>
              <a:sym typeface="Arial"/>
            </a:endParaRPr>
          </a:p>
        </p:txBody>
      </p:sp>
      <p:pic>
        <p:nvPicPr>
          <p:cNvPr id="3" name="Picture 2"/>
          <p:cNvPicPr>
            <a:picLocks noChangeAspect="1"/>
          </p:cNvPicPr>
          <p:nvPr/>
        </p:nvPicPr>
        <p:blipFill>
          <a:blip r:embed="rId4"/>
          <a:stretch>
            <a:fillRect/>
          </a:stretch>
        </p:blipFill>
        <p:spPr>
          <a:xfrm>
            <a:off x="1243012" y="1827360"/>
            <a:ext cx="6657975" cy="48406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82851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Make a duplicate notebook</a:t>
            </a:r>
          </a:p>
        </p:txBody>
      </p:sp>
      <p:pic>
        <p:nvPicPr>
          <p:cNvPr id="359" name="Shape 359"/>
          <p:cNvPicPr preferRelativeResize="0"/>
          <p:nvPr/>
        </p:nvPicPr>
        <p:blipFill rotWithShape="1">
          <a:blip r:embed="rId4">
            <a:alphaModFix/>
          </a:blip>
          <a:srcRect/>
          <a:stretch/>
        </p:blipFill>
        <p:spPr>
          <a:xfrm>
            <a:off x="1737360" y="3591900"/>
            <a:ext cx="5999040" cy="2511720"/>
          </a:xfrm>
          <a:prstGeom prst="rect">
            <a:avLst/>
          </a:prstGeom>
          <a:noFill/>
          <a:ln>
            <a:noFill/>
          </a:ln>
        </p:spPr>
      </p:pic>
      <p:pic>
        <p:nvPicPr>
          <p:cNvPr id="360" name="Shape 360"/>
          <p:cNvPicPr preferRelativeResize="0"/>
          <p:nvPr/>
        </p:nvPicPr>
        <p:blipFill rotWithShape="1">
          <a:blip r:embed="rId5">
            <a:alphaModFix/>
          </a:blip>
          <a:srcRect/>
          <a:stretch/>
        </p:blipFill>
        <p:spPr>
          <a:xfrm>
            <a:off x="5474970" y="4114800"/>
            <a:ext cx="2705760" cy="2460600"/>
          </a:xfrm>
          <a:prstGeom prst="rect">
            <a:avLst/>
          </a:prstGeom>
          <a:noFill/>
          <a:ln>
            <a:noFill/>
          </a:ln>
        </p:spPr>
      </p:pic>
    </p:spTree>
    <p:extLst>
      <p:ext uri="{BB962C8B-B14F-4D97-AF65-F5344CB8AC3E}">
        <p14:creationId xmlns:p14="http://schemas.microsoft.com/office/powerpoint/2010/main" val="576900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23" y="2425955"/>
            <a:ext cx="1114286" cy="116190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47620" y="3402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187920"/>
            <a:ext cx="1113840" cy="1161720"/>
          </a:xfrm>
          <a:prstGeom prst="rect">
            <a:avLst/>
          </a:prstGeom>
          <a:noFill/>
          <a:ln>
            <a:noFill/>
          </a:ln>
        </p:spPr>
      </p:pic>
      <p:pic>
        <p:nvPicPr>
          <p:cNvPr id="389" name="Shape 389"/>
          <p:cNvPicPr preferRelativeResize="0"/>
          <p:nvPr/>
        </p:nvPicPr>
        <p:blipFill rotWithShape="1">
          <a:blip r:embed="rId4">
            <a:alphaModFix/>
          </a:blip>
          <a:srcRect/>
          <a:stretch/>
        </p:blipFill>
        <p:spPr>
          <a:xfrm>
            <a:off x="2776320" y="3140640"/>
            <a:ext cx="6217920" cy="2740680"/>
          </a:xfrm>
          <a:prstGeom prst="rect">
            <a:avLst/>
          </a:prstGeom>
          <a:noFill/>
          <a:ln>
            <a:noFill/>
          </a:ln>
        </p:spPr>
      </p:pic>
      <p:pic>
        <p:nvPicPr>
          <p:cNvPr id="390" name="Shape 390"/>
          <p:cNvPicPr preferRelativeResize="0"/>
          <p:nvPr/>
        </p:nvPicPr>
        <p:blipFill rotWithShape="1">
          <a:blip r:embed="rId5">
            <a:alphaModFix/>
          </a:blip>
          <a:srcRect/>
          <a:stretch/>
        </p:blipFill>
        <p:spPr>
          <a:xfrm>
            <a:off x="2776320" y="5874120"/>
            <a:ext cx="6217920" cy="795240"/>
          </a:xfrm>
          <a:prstGeom prst="rect">
            <a:avLst/>
          </a:prstGeom>
          <a:noFill/>
          <a:ln>
            <a:noFill/>
          </a:ln>
        </p:spPr>
      </p:pic>
      <p:sp>
        <p:nvSpPr>
          <p:cNvPr id="392" name="Shape 392"/>
          <p:cNvSpPr txBox="1"/>
          <p:nvPr/>
        </p:nvSpPr>
        <p:spPr>
          <a:xfrm>
            <a:off x="1737360" y="1371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err="1">
                <a:solidFill>
                  <a:srgbClr val="000000"/>
                </a:solidFill>
                <a:ea typeface="Arial"/>
                <a:cs typeface="Arial"/>
                <a:sym typeface="Arial"/>
              </a:rPr>
              <a:t>Auth</a:t>
            </a:r>
            <a:endParaRPr lang="en-US" sz="2000" b="0" strike="noStrike" dirty="0">
              <a:solidFill>
                <a:srgbClr val="000000"/>
              </a:solidFill>
              <a:ea typeface="Arial"/>
              <a:cs typeface="Arial"/>
              <a:sym typeface="Arial"/>
            </a:endParaRP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3" name="Shape 393"/>
          <p:cNvSpPr txBox="1"/>
          <p:nvPr/>
        </p:nvSpPr>
        <p:spPr>
          <a:xfrm>
            <a:off x="1701360" y="3243960"/>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Analysis</a:t>
            </a: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4" name="Shape 394"/>
          <p:cNvSpPr txBox="1"/>
          <p:nvPr/>
        </p:nvSpPr>
        <p:spPr>
          <a:xfrm>
            <a:off x="1737360" y="5943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Job</a:t>
            </a:r>
          </a:p>
          <a:p>
            <a:pPr marL="0" marR="0" lvl="0" indent="0" algn="ctr" rtl="0">
              <a:spcBef>
                <a:spcPts val="0"/>
              </a:spcBef>
              <a:buNone/>
            </a:pPr>
            <a:r>
              <a:rPr lang="en-US" sz="2000" b="0" strike="noStrike" dirty="0">
                <a:solidFill>
                  <a:srgbClr val="000000"/>
                </a:solidFill>
                <a:ea typeface="Arial"/>
                <a:cs typeface="Arial"/>
                <a:sym typeface="Arial"/>
              </a:rPr>
              <a:t>Cell</a:t>
            </a:r>
          </a:p>
        </p:txBody>
      </p:sp>
      <p:pic>
        <p:nvPicPr>
          <p:cNvPr id="2" name="Picture 1"/>
          <p:cNvPicPr>
            <a:picLocks noChangeAspect="1"/>
          </p:cNvPicPr>
          <p:nvPr/>
        </p:nvPicPr>
        <p:blipFill>
          <a:blip r:embed="rId6"/>
          <a:stretch>
            <a:fillRect/>
          </a:stretch>
        </p:blipFill>
        <p:spPr>
          <a:xfrm>
            <a:off x="2743200" y="1258024"/>
            <a:ext cx="6266021" cy="1882616"/>
          </a:xfrm>
          <a:prstGeom prst="rect">
            <a:avLst/>
          </a:prstGeom>
        </p:spPr>
      </p:pic>
    </p:spTree>
    <p:extLst>
      <p:ext uri="{BB962C8B-B14F-4D97-AF65-F5344CB8AC3E}">
        <p14:creationId xmlns:p14="http://schemas.microsoft.com/office/powerpoint/2010/main" val="2854833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014119" y="1692360"/>
            <a:ext cx="6903244" cy="2074069"/>
          </a:xfrm>
          <a:prstGeom prst="rect">
            <a:avLst/>
          </a:prstGeom>
        </p:spPr>
      </p:pic>
      <p:pic>
        <p:nvPicPr>
          <p:cNvPr id="3" name="Picture 2"/>
          <p:cNvPicPr>
            <a:picLocks noChangeAspect="1"/>
          </p:cNvPicPr>
          <p:nvPr/>
        </p:nvPicPr>
        <p:blipFill>
          <a:blip r:embed="rId5"/>
          <a:stretch>
            <a:fillRect/>
          </a:stretch>
        </p:blipFill>
        <p:spPr>
          <a:xfrm>
            <a:off x="1464944" y="4209343"/>
            <a:ext cx="7434262" cy="2113598"/>
          </a:xfrm>
          <a:prstGeom prst="rect">
            <a:avLst/>
          </a:prstGeom>
        </p:spPr>
      </p:pic>
    </p:spTree>
    <p:extLst>
      <p:ext uri="{BB962C8B-B14F-4D97-AF65-F5344CB8AC3E}">
        <p14:creationId xmlns:p14="http://schemas.microsoft.com/office/powerpoint/2010/main" val="268771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09" name="Shape 409"/>
          <p:cNvPicPr preferRelativeResize="0"/>
          <p:nvPr/>
        </p:nvPicPr>
        <p:blipFill rotWithShape="1">
          <a:blip r:embed="rId4">
            <a:alphaModFix/>
          </a:blip>
          <a:srcRect/>
          <a:stretch/>
        </p:blipFill>
        <p:spPr>
          <a:xfrm>
            <a:off x="2183130" y="1463760"/>
            <a:ext cx="5488380" cy="5070960"/>
          </a:xfrm>
          <a:prstGeom prst="rect">
            <a:avLst/>
          </a:prstGeom>
          <a:noFill/>
          <a:ln>
            <a:noFill/>
          </a:ln>
        </p:spPr>
      </p:pic>
    </p:spTree>
    <p:extLst>
      <p:ext uri="{BB962C8B-B14F-4D97-AF65-F5344CB8AC3E}">
        <p14:creationId xmlns:p14="http://schemas.microsoft.com/office/powerpoint/2010/main" val="6319179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smtClean="0">
                <a:solidFill>
                  <a:srgbClr val="050505"/>
                </a:solidFill>
                <a:latin typeface="+mj-lt"/>
                <a:ea typeface="Arial"/>
                <a:cs typeface="Arial"/>
                <a:sym typeface="Arial"/>
              </a:rPr>
              <a:t>Job/Result </a:t>
            </a:r>
            <a:r>
              <a:rPr lang="en-US" sz="4800" b="0" strike="noStrike" dirty="0">
                <a:solidFill>
                  <a:srgbClr val="050505"/>
                </a:solidFill>
                <a:latin typeface="+mj-lt"/>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16" name="Shape 416"/>
          <p:cNvPicPr preferRelativeResize="0"/>
          <p:nvPr/>
        </p:nvPicPr>
        <p:blipFill rotWithShape="1">
          <a:blip r:embed="rId4">
            <a:alphaModFix/>
          </a:blip>
          <a:srcRect/>
          <a:stretch/>
        </p:blipFill>
        <p:spPr>
          <a:xfrm>
            <a:off x="1703520" y="1371600"/>
            <a:ext cx="7149600" cy="914400"/>
          </a:xfrm>
          <a:prstGeom prst="rect">
            <a:avLst/>
          </a:prstGeom>
          <a:noFill/>
          <a:ln>
            <a:noFill/>
          </a:ln>
        </p:spPr>
      </p:pic>
      <p:pic>
        <p:nvPicPr>
          <p:cNvPr id="417" name="Shape 417"/>
          <p:cNvPicPr preferRelativeResize="0"/>
          <p:nvPr/>
        </p:nvPicPr>
        <p:blipFill rotWithShape="1">
          <a:blip r:embed="rId5">
            <a:alphaModFix/>
          </a:blip>
          <a:srcRect/>
          <a:stretch/>
        </p:blipFill>
        <p:spPr>
          <a:xfrm>
            <a:off x="1701360" y="2485440"/>
            <a:ext cx="7168320" cy="4157640"/>
          </a:xfrm>
          <a:prstGeom prst="rect">
            <a:avLst/>
          </a:prstGeom>
          <a:noFill/>
          <a:ln>
            <a:noFill/>
          </a:ln>
        </p:spPr>
      </p:pic>
    </p:spTree>
    <p:extLst>
      <p:ext uri="{BB962C8B-B14F-4D97-AF65-F5344CB8AC3E}">
        <p14:creationId xmlns:p14="http://schemas.microsoft.com/office/powerpoint/2010/main" val="234424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356400" y="443880"/>
            <a:ext cx="1113840" cy="1161720"/>
          </a:xfrm>
          <a:prstGeom prst="rect">
            <a:avLst/>
          </a:prstGeom>
          <a:noFill/>
          <a:ln>
            <a:noFill/>
          </a:ln>
        </p:spPr>
      </p:pic>
      <p:sp>
        <p:nvSpPr>
          <p:cNvPr id="503" name="Shape 503"/>
          <p:cNvSpPr txBox="1"/>
          <p:nvPr/>
        </p:nvSpPr>
        <p:spPr>
          <a:xfrm>
            <a:off x="1470240" y="222840"/>
            <a:ext cx="767376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Running GenePattern Notebook</a:t>
            </a:r>
          </a:p>
        </p:txBody>
      </p:sp>
      <p:sp>
        <p:nvSpPr>
          <p:cNvPr id="504" name="Shape 504"/>
          <p:cNvSpPr txBox="1"/>
          <p:nvPr/>
        </p:nvSpPr>
        <p:spPr>
          <a:xfrm>
            <a:off x="1470240" y="1785510"/>
            <a:ext cx="7347960" cy="38944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00000"/>
                </a:solidFill>
                <a:ea typeface="Arial"/>
                <a:cs typeface="Arial"/>
                <a:sym typeface="Arial"/>
              </a:rPr>
              <a:t>Run using the GenePattern Notebook Repository</a:t>
            </a:r>
            <a:r>
              <a:rPr lang="en-US" sz="3200" b="0" strike="noStrike" dirty="0" smtClean="0">
                <a:solidFill>
                  <a:srgbClr val="000000"/>
                </a:solidFill>
                <a:ea typeface="Arial"/>
                <a:cs typeface="Arial"/>
                <a:sym typeface="Arial"/>
              </a:rPr>
              <a:t>.</a:t>
            </a:r>
          </a:p>
          <a:p>
            <a:pPr marL="432000" marR="0" lvl="0" indent="-324000" algn="l" rtl="0">
              <a:spcBef>
                <a:spcPts val="0"/>
              </a:spcBef>
              <a:buClr>
                <a:srgbClr val="050505"/>
              </a:buClr>
              <a:buSzPts val="877"/>
              <a:buFont typeface="Noto Sans Symbols"/>
              <a:buChar char="●"/>
            </a:pPr>
            <a:endParaRPr lang="en-US" sz="3200" b="0" strike="noStrike" dirty="0">
              <a:solidFill>
                <a:srgbClr val="000000"/>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00000"/>
                </a:solidFill>
                <a:ea typeface="Arial"/>
                <a:cs typeface="Arial"/>
                <a:sym typeface="Arial"/>
              </a:rPr>
              <a:t>Install on your own computer by installing through the pip or </a:t>
            </a:r>
            <a:r>
              <a:rPr lang="en-US" sz="3200" b="0" strike="noStrike" dirty="0" err="1">
                <a:solidFill>
                  <a:srgbClr val="000000"/>
                </a:solidFill>
                <a:ea typeface="Arial"/>
                <a:cs typeface="Arial"/>
                <a:sym typeface="Arial"/>
              </a:rPr>
              <a:t>conda</a:t>
            </a:r>
            <a:r>
              <a:rPr lang="en-US" sz="3200" b="0" strike="noStrike" dirty="0">
                <a:solidFill>
                  <a:srgbClr val="000000"/>
                </a:solidFill>
                <a:ea typeface="Arial"/>
                <a:cs typeface="Arial"/>
                <a:sym typeface="Arial"/>
              </a:rPr>
              <a:t> package repositories</a:t>
            </a:r>
            <a:r>
              <a:rPr lang="en-US" sz="3200" b="0" strike="noStrike" dirty="0" smtClean="0">
                <a:solidFill>
                  <a:srgbClr val="000000"/>
                </a:solidFill>
                <a:ea typeface="Arial"/>
                <a:cs typeface="Arial"/>
                <a:sym typeface="Arial"/>
              </a:rPr>
              <a:t>.</a:t>
            </a:r>
          </a:p>
          <a:p>
            <a:pPr marL="432000" marR="0" lvl="0" indent="-324000" algn="l" rtl="0">
              <a:spcBef>
                <a:spcPts val="0"/>
              </a:spcBef>
              <a:buClr>
                <a:srgbClr val="050505"/>
              </a:buClr>
              <a:buSzPts val="877"/>
              <a:buFont typeface="Noto Sans Symbols"/>
              <a:buChar char="●"/>
            </a:pPr>
            <a:endParaRPr lang="en-US" sz="3200" b="0" strike="noStrike" dirty="0">
              <a:solidFill>
                <a:srgbClr val="000000"/>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00000"/>
                </a:solidFill>
                <a:ea typeface="Arial"/>
                <a:cs typeface="Arial"/>
                <a:sym typeface="Arial"/>
              </a:rPr>
              <a:t>A GenePattern Notebook Docker image is available.</a:t>
            </a:r>
          </a:p>
        </p:txBody>
      </p:sp>
    </p:spTree>
    <p:extLst>
      <p:ext uri="{BB962C8B-B14F-4D97-AF65-F5344CB8AC3E}">
        <p14:creationId xmlns:p14="http://schemas.microsoft.com/office/powerpoint/2010/main" val="677138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2601845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p:txBody>
          <a:bodyPr/>
          <a:lstStyle/>
          <a:p>
            <a:r>
              <a:rPr lang="en-US" dirty="0" smtClean="0"/>
              <a:t>Tools are built using different languages and with different architectural assumptions.</a:t>
            </a:r>
          </a:p>
          <a:p>
            <a:r>
              <a:rPr lang="en-US" dirty="0" smtClean="0"/>
              <a:t>Each tool has its own installation and operational requirements.</a:t>
            </a:r>
          </a:p>
          <a:p>
            <a:r>
              <a:rPr lang="en-US" dirty="0" smtClean="0"/>
              <a:t>Tools require (sometimes extensive) Unix knowledge.</a:t>
            </a:r>
          </a:p>
          <a:p>
            <a:r>
              <a:rPr lang="en-US" dirty="0"/>
              <a:t>Tools are not </a:t>
            </a:r>
            <a:r>
              <a:rPr lang="en-US" dirty="0" smtClean="0"/>
              <a:t>designed to </a:t>
            </a:r>
            <a:r>
              <a:rPr lang="en-US" dirty="0"/>
              <a:t>communicate with each other.</a:t>
            </a:r>
          </a:p>
          <a:p>
            <a:endParaRPr lang="en-US" dirty="0" smtClean="0"/>
          </a:p>
          <a:p>
            <a:endParaRPr lang="en-US" dirty="0"/>
          </a:p>
        </p:txBody>
      </p:sp>
    </p:spTree>
    <p:extLst>
      <p:ext uri="{BB962C8B-B14F-4D97-AF65-F5344CB8AC3E}">
        <p14:creationId xmlns:p14="http://schemas.microsoft.com/office/powerpoint/2010/main" val="4200095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400" dirty="0" smtClean="0"/>
              <a:t>“Wrap” tools in a web-based interface</a:t>
            </a:r>
          </a:p>
          <a:p>
            <a:r>
              <a:rPr lang="en-US" sz="2400" dirty="0" smtClean="0"/>
              <a:t>No installation/running requirements</a:t>
            </a:r>
          </a:p>
          <a:p>
            <a:r>
              <a:rPr lang="en-US" sz="2400" dirty="0" smtClean="0"/>
              <a:t>No programming required</a:t>
            </a:r>
          </a:p>
          <a:p>
            <a:r>
              <a:rPr lang="en-US" sz="2400" dirty="0" smtClean="0"/>
              <a:t>Fill out required parameters and provide input files</a:t>
            </a:r>
            <a:endParaRPr lang="en-US" sz="2400" dirty="0"/>
          </a:p>
        </p:txBody>
      </p:sp>
      <p:pic>
        <p:nvPicPr>
          <p:cNvPr id="4" name="Picture 3"/>
          <p:cNvPicPr>
            <a:picLocks noChangeAspect="1"/>
          </p:cNvPicPr>
          <p:nvPr/>
        </p:nvPicPr>
        <p:blipFill>
          <a:blip r:embed="rId3"/>
          <a:stretch>
            <a:fillRect/>
          </a:stretch>
        </p:blipFill>
        <p:spPr>
          <a:xfrm>
            <a:off x="3642991" y="1417638"/>
            <a:ext cx="5183382" cy="4432755"/>
          </a:xfrm>
          <a:prstGeom prst="rect">
            <a:avLst/>
          </a:prstGeom>
          <a:ln>
            <a:solidFill>
              <a:schemeClr val="bg1">
                <a:lumMod val="65000"/>
              </a:schemeClr>
            </a:solidFill>
          </a:ln>
        </p:spPr>
      </p:pic>
    </p:spTree>
    <p:extLst>
      <p:ext uri="{BB962C8B-B14F-4D97-AF65-F5344CB8AC3E}">
        <p14:creationId xmlns:p14="http://schemas.microsoft.com/office/powerpoint/2010/main" val="28343494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457200" y="1339741"/>
            <a:ext cx="3954264" cy="5410842"/>
          </a:xfrm>
        </p:spPr>
        <p:txBody>
          <a:bodyPr>
            <a:normAutofit fontScale="92500" lnSpcReduction="10000"/>
          </a:bodyPr>
          <a:lstStyle/>
          <a:p>
            <a:r>
              <a:rPr lang="en-US" sz="2600" dirty="0" smtClean="0"/>
              <a:t>Collection of hundreds of wrapped tools</a:t>
            </a:r>
          </a:p>
          <a:p>
            <a:r>
              <a:rPr lang="en-US" sz="2600" dirty="0" smtClean="0"/>
              <a:t>Gene expression, sequence variation, proteomics, network analysis, machine learning, flow </a:t>
            </a:r>
            <a:r>
              <a:rPr lang="en-US" sz="2600" dirty="0" err="1" smtClean="0"/>
              <a:t>cytometry</a:t>
            </a:r>
            <a:r>
              <a:rPr lang="en-US" sz="2600" dirty="0" smtClean="0"/>
              <a:t>, etc.</a:t>
            </a:r>
          </a:p>
          <a:p>
            <a:r>
              <a:rPr lang="en-US" sz="2600" dirty="0"/>
              <a:t>Searchable by name, keyword, etc.</a:t>
            </a:r>
          </a:p>
          <a:p>
            <a:r>
              <a:rPr lang="en-US" sz="2600" dirty="0" smtClean="0"/>
              <a:t>Widely-used community tools, lab-developed tools, utilities</a:t>
            </a:r>
          </a:p>
          <a:p>
            <a:r>
              <a:rPr lang="en-US" sz="26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Tree>
    <p:extLst>
      <p:ext uri="{BB962C8B-B14F-4D97-AF65-F5344CB8AC3E}">
        <p14:creationId xmlns:p14="http://schemas.microsoft.com/office/powerpoint/2010/main" val="4027616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that can be shared and published</a:t>
            </a:r>
          </a:p>
          <a:p>
            <a:endParaRPr lang="en-US" dirty="0" smtClean="0"/>
          </a:p>
          <a:p>
            <a:endParaRPr lang="en-US" dirty="0"/>
          </a:p>
        </p:txBody>
      </p:sp>
    </p:spTree>
    <p:extLst>
      <p:ext uri="{BB962C8B-B14F-4D97-AF65-F5344CB8AC3E}">
        <p14:creationId xmlns:p14="http://schemas.microsoft.com/office/powerpoint/2010/main" val="4145576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43895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6367250B-4520-4354-B154-3D0B599BDB7E}">
  <ds:schemaRefs>
    <ds:schemaRef ds:uri="http://schemas.microsoft.com/sharepoint/v3/contenttype/forms"/>
  </ds:schemaRefs>
</ds:datastoreItem>
</file>

<file path=customXml/itemProps2.xml><?xml version="1.0" encoding="utf-8"?>
<ds:datastoreItem xmlns:ds="http://schemas.openxmlformats.org/officeDocument/2006/customXml" ds:itemID="{3FA39A2D-F5EF-4777-AA36-B0CF8B3D1A92}">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95222</TotalTime>
  <Words>3242</Words>
  <Application>Microsoft Office PowerPoint</Application>
  <PresentationFormat>On-screen Show (4:3)</PresentationFormat>
  <Paragraphs>474</Paragraphs>
  <Slides>34</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ＭＳ Ｐゴシック</vt:lpstr>
      <vt:lpstr>Arial</vt:lpstr>
      <vt:lpstr>Avenir Book</vt:lpstr>
      <vt:lpstr>Avenir Heavy</vt:lpstr>
      <vt:lpstr>Calibri</vt:lpstr>
      <vt:lpstr>Garamond</vt:lpstr>
      <vt:lpstr>Noto Sans Symbols</vt:lpstr>
      <vt:lpstr>Tahoma</vt:lpstr>
      <vt:lpstr>ヒラギノ角ゴ Pro W3</vt:lpstr>
      <vt:lpstr>Office Theme</vt:lpstr>
      <vt:lpstr>February 5, 2018 Barbara A Hill</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PowerPoint Presentation</vt:lpstr>
      <vt:lpstr>Availability</vt:lpstr>
      <vt:lpstr>Community Activity</vt:lpstr>
      <vt:lpstr>What can you do with GenePattern?</vt:lpstr>
      <vt:lpstr>PowerPoint Presentation</vt:lpstr>
      <vt:lpstr>PowerPoint Presentation</vt:lpstr>
      <vt:lpstr>PowerPoint Presentation</vt:lpstr>
      <vt:lpstr>PowerPoint Presentation</vt:lpstr>
      <vt:lpstr>Pipelines in GenePattern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Reich;Barbara A Hill</dc:creator>
  <cp:lastModifiedBy>Barbara Hill Meyers</cp:lastModifiedBy>
  <cp:revision>185</cp:revision>
  <dcterms:created xsi:type="dcterms:W3CDTF">2012-05-17T15:07:33Z</dcterms:created>
  <dcterms:modified xsi:type="dcterms:W3CDTF">2018-01-31T21:02:59Z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